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فكرة المنتج" id="{b105dbae-b925-d245-cb36-d12c00d25bd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المرحلة الأولى" id="{37327bcc-6a69-9fc2-7d82-a84a7714c089}">
          <p14:sldIdLst>
            <p14:sldId id="266"/>
            <p14:sldId id="267"/>
            <p14:sldId id="268"/>
          </p14:sldIdLst>
        </p14:section>
        <p14:section name="المرحلة الثانية" id="{f83b3617-3c7b-8009-1222-249d88c4297e}">
          <p14:sldIdLst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افتتاح: DentLegal منصة رقمية لحماية أطباء الأسنان قانونيًا. العرض في ثلاثة أقسام: فكرة المنتج، المرحلة الأولى، المرحلة الثانية.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المشكلة: المهل القصيرة، تعقيد المسار النظامي، حساسية بيانات المريض، وصعوبة الوصول لاستشارة متخصصة.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القيمة: تحليل مُسند، اعتماد بشري إلزامي، وخصوصية من التصميم.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الأدوار: الطبيب (جوال)، المحامي (ويب)، الإدارة (ويب). حسابات العيادات خارج الإصدار الأول.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المسار الرئيسي المحاكى بالكامل في الجولة الموجهة داخل النموذج التفاعلي.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L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ar-SA" altLang="en-US" sz="1400" b="1" dirty="0">
                <a:solidFill>
                  <a:schemeClr val="accent1"/>
                </a:solidFill>
              </a:defRPr>
            </a:lvl1pPr>
          </a:lstStyle>
          <a:p>
            <a:pPr algn="r" indent="0" marL="0">
              <a:buNone/>
            </a:pP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ar-SA" altLang="en-US" sz="3000" b="1" dirty="0">
                <a:solidFill>
                  <a:schemeClr val="tx2"/>
                </a:solidFill>
              </a:defRPr>
            </a:lvl1pPr>
          </a:lstStyle>
          <a:p>
            <a:pPr algn="r" indent="0" marL="0">
              <a:buNone/>
            </a:pPr>
            <a:endParaRPr lang="ar-SA" sz="3000" dirty="0"/>
          </a:p>
        </p:txBody>
      </p:sp>
      <p:sp>
        <p:nvSpPr>
          <p:cNvPr id="4" name="Text 0"/>
          <p:cNvSpPr/>
          <p:nvPr/>
        </p:nvSpPr>
        <p:spPr>
          <a:xfrm>
            <a:off x="9814255" y="64008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AA1"/>
                </a:solidFill>
              </a:rPr>
              <a:t>DentLegal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L_TINT">
    <p:bg>
      <p:bgPr>
        <a:solidFill>
          <a:srgbClr val="EBF7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ar-SA" altLang="en-US" sz="1400" b="1" dirty="0">
                <a:solidFill>
                  <a:schemeClr val="accent1"/>
                </a:solidFill>
              </a:defRPr>
            </a:lvl1pPr>
          </a:lstStyle>
          <a:p>
            <a:pPr algn="r" indent="0" marL="0">
              <a:buNone/>
            </a:pP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ar-SA" altLang="en-US" sz="3000" b="1" dirty="0">
                <a:solidFill>
                  <a:schemeClr val="tx2"/>
                </a:solidFill>
              </a:defRPr>
            </a:lvl1pPr>
          </a:lstStyle>
          <a:p>
            <a:pPr algn="r" indent="0" marL="0">
              <a:buNone/>
            </a:pPr>
            <a:endParaRPr lang="ar-SA" sz="3000" dirty="0"/>
          </a:p>
        </p:txBody>
      </p:sp>
      <p:sp>
        <p:nvSpPr>
          <p:cNvPr id="4" name="Text 0"/>
          <p:cNvSpPr/>
          <p:nvPr/>
        </p:nvSpPr>
        <p:spPr>
          <a:xfrm>
            <a:off x="9814255" y="640080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9AA1"/>
                </a:solidFill>
              </a:rPr>
              <a:t>DentLegal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L_DARK">
    <p:bg>
      <p:bgPr>
        <a:solidFill>
          <a:srgbClr val="0A2E3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rtl="1" algn="r" indent="0" marL="0">
              <a:buNone/>
              <a:defRPr lang="ar-SA" altLang="en-US" sz="4800" b="1" dirty="0">
                <a:solidFill>
                  <a:schemeClr val="bg1"/>
                </a:solidFill>
              </a:defRPr>
            </a:lvl1pPr>
          </a:lstStyle>
          <a:p>
            <a:pPr algn="r" indent="0" marL="0">
              <a:buNone/>
            </a:pPr>
            <a:endParaRPr lang="ar-SA" sz="4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go-bg"/>
          <p:cNvSpPr/>
          <p:nvPr/>
        </p:nvSpPr>
        <p:spPr>
          <a:xfrm>
            <a:off x="10957255" y="822960"/>
            <a:ext cx="685800" cy="685800"/>
          </a:xfrm>
          <a:prstGeom prst="roundRect">
            <a:avLst>
              <a:gd name="adj" fmla="val 21333"/>
            </a:avLst>
          </a:prstGeom>
          <a:solidFill>
            <a:srgbClr val="16A08A"/>
          </a:solidFill>
          <a:ln w="12700">
            <a:solidFill>
              <a:srgbClr val="16A08A"/>
            </a:solidFill>
            <a:prstDash val="solid"/>
          </a:ln>
        </p:spPr>
      </p:sp>
      <p:pic>
        <p:nvPicPr>
          <p:cNvPr id="3" name="logo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127" y="941832"/>
            <a:ext cx="448056" cy="448056"/>
          </a:xfrm>
          <a:prstGeom prst="rect">
            <a:avLst/>
          </a:prstGeom>
        </p:spPr>
      </p:pic>
      <p:sp>
        <p:nvSpPr>
          <p:cNvPr id="4" name="text-1"/>
          <p:cNvSpPr txBox="1"/>
          <p:nvPr/>
        </p:nvSpPr>
        <p:spPr>
          <a:xfrm>
            <a:off x="7985455" y="914400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altLang="en-US" sz="2600" b="1" dirty="0">
                <a:solidFill>
                  <a:srgbClr val="FFFFFF"/>
                </a:solidFill>
              </a:rPr>
              <a:t>DentLegal</a:t>
            </a:r>
            <a:endParaRPr lang="ar-SA" sz="2600" dirty="0"/>
          </a:p>
        </p:txBody>
      </p:sp>
      <p:sp>
        <p:nvSpPr>
          <p:cNvPr id="5" name="text-2"/>
          <p:cNvSpPr txBox="1"/>
          <p:nvPr/>
        </p:nvSpPr>
        <p:spPr>
          <a:xfrm>
            <a:off x="4754880" y="1828800"/>
            <a:ext cx="688817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4400" b="1" dirty="0">
                <a:solidFill>
                  <a:srgbClr val="FFFFFF"/>
                </a:solidFill>
              </a:rPr>
              <a:t>الحماية القانونية لأطباء الأسنان</a:t>
            </a:r>
            <a:endParaRPr lang="ar-SA" sz="4400" dirty="0"/>
          </a:p>
        </p:txBody>
      </p:sp>
      <p:sp>
        <p:nvSpPr>
          <p:cNvPr id="6" name="text-3"/>
          <p:cNvSpPr txBox="1"/>
          <p:nvPr/>
        </p:nvSpPr>
        <p:spPr>
          <a:xfrm>
            <a:off x="4754880" y="3703320"/>
            <a:ext cx="68881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dirty="0">
                <a:solidFill>
                  <a:srgbClr val="B7CFD5"/>
                </a:solidFill>
              </a:rPr>
              <a:t>فكرة المنتج · المرحلة الأولى (الاستكشاف والتصميم والنموذج) · المرحلة الثانية (التطوير الكامل)</a:t>
            </a:r>
            <a:endParaRPr lang="ar-SA" sz="1700" dirty="0"/>
          </a:p>
        </p:txBody>
      </p:sp>
      <p:sp>
        <p:nvSpPr>
          <p:cNvPr id="7" name="text-4"/>
          <p:cNvSpPr txBox="1"/>
          <p:nvPr/>
        </p:nvSpPr>
        <p:spPr>
          <a:xfrm>
            <a:off x="4754880" y="4800600"/>
            <a:ext cx="6888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1400" dirty="0">
                <a:solidFill>
                  <a:srgbClr val="8FE3D3"/>
                </a:solidFill>
              </a:rPr>
              <a:t>Abdelrahman Shrief Ali</a:t>
            </a:r>
            <a:r>
              <a:rPr lang="ar-SA" altLang="en-US" sz="1400" dirty="0">
                <a:solidFill>
                  <a:srgbClr val="8FE3D3"/>
                </a:solidFill>
              </a:rPr>
              <a:t>   ·   24 أكتوبر 2026</a:t>
            </a:r>
            <a:endParaRPr lang="ar-SA" sz="1400" dirty="0"/>
          </a:p>
        </p:txBody>
      </p:sp>
      <p:sp>
        <p:nvSpPr>
          <p:cNvPr id="8" name="phone-5"/>
          <p:cNvSpPr/>
          <p:nvPr/>
        </p:nvSpPr>
        <p:spPr>
          <a:xfrm>
            <a:off x="758952" y="85039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9" name="screen-6" descr="لقطة من تطبيق الطبيب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914400"/>
            <a:ext cx="1783080" cy="3858768"/>
          </a:xfrm>
          <a:prstGeom prst="rect">
            <a:avLst/>
          </a:prstGeom>
        </p:spPr>
      </p:pic>
      <p:sp>
        <p:nvSpPr>
          <p:cNvPr id="10" name="phone-7"/>
          <p:cNvSpPr/>
          <p:nvPr/>
        </p:nvSpPr>
        <p:spPr>
          <a:xfrm>
            <a:off x="2770632" y="13990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11" name="screen-8" descr="لقطة من تطبيق الطبيب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640" y="1463040"/>
            <a:ext cx="1783080" cy="3858768"/>
          </a:xfrm>
          <a:prstGeom prst="rect">
            <a:avLst/>
          </a:prstGeom>
        </p:spPr>
      </p:pic>
      <p:sp>
        <p:nvSpPr>
          <p:cNvPr id="13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ar-SA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القسم الأول · فكرة المنتج – المشكلة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الشكوى الطبية لحظة حرجة… والطبيب يواجهها وحده</a:t>
            </a:r>
            <a:endParaRPr lang="ar-SA" sz="3000" dirty="0"/>
          </a:p>
        </p:txBody>
      </p:sp>
      <p:sp>
        <p:nvSpPr>
          <p:cNvPr id="4" name="card-9"/>
          <p:cNvSpPr/>
          <p:nvPr/>
        </p:nvSpPr>
        <p:spPr>
          <a:xfrm>
            <a:off x="9040901" y="1737360"/>
            <a:ext cx="2602154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icon-bg-10"/>
          <p:cNvSpPr/>
          <p:nvPr/>
        </p:nvSpPr>
        <p:spPr>
          <a:xfrm>
            <a:off x="10865815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6" name="icon-1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2103120"/>
            <a:ext cx="274320" cy="274320"/>
          </a:xfrm>
          <a:prstGeom prst="rect">
            <a:avLst/>
          </a:prstGeom>
        </p:spPr>
      </p:pic>
      <p:sp>
        <p:nvSpPr>
          <p:cNvPr id="7" name="text-12"/>
          <p:cNvSpPr txBox="1"/>
          <p:nvPr/>
        </p:nvSpPr>
        <p:spPr>
          <a:xfrm>
            <a:off x="9269501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مهل قصيرة</a:t>
            </a:r>
            <a:endParaRPr lang="ar-SA" sz="1700" dirty="0"/>
          </a:p>
        </p:txBody>
      </p:sp>
      <p:sp>
        <p:nvSpPr>
          <p:cNvPr id="8" name="text-13"/>
          <p:cNvSpPr txBox="1"/>
          <p:nvPr/>
        </p:nvSpPr>
        <p:spPr>
          <a:xfrm>
            <a:off x="9269501" y="306324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إفادة رسمية مطلوبة قبل موعد التحقيق، ومهلة 60 يومًا للتظلم من قرار الهيئة.</a:t>
            </a:r>
            <a:endParaRPr lang="ar-SA" sz="1400" dirty="0"/>
          </a:p>
        </p:txBody>
      </p:sp>
      <p:sp>
        <p:nvSpPr>
          <p:cNvPr id="9" name="card-14"/>
          <p:cNvSpPr/>
          <p:nvPr/>
        </p:nvSpPr>
        <p:spPr>
          <a:xfrm>
            <a:off x="6210148" y="1737360"/>
            <a:ext cx="2602154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0" name="icon-bg-15"/>
          <p:cNvSpPr/>
          <p:nvPr/>
        </p:nvSpPr>
        <p:spPr>
          <a:xfrm>
            <a:off x="8035061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11" name="icon-1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221" y="2103120"/>
            <a:ext cx="274320" cy="274320"/>
          </a:xfrm>
          <a:prstGeom prst="rect">
            <a:avLst/>
          </a:prstGeom>
        </p:spPr>
      </p:pic>
      <p:sp>
        <p:nvSpPr>
          <p:cNvPr id="12" name="text-17"/>
          <p:cNvSpPr txBox="1"/>
          <p:nvPr/>
        </p:nvSpPr>
        <p:spPr>
          <a:xfrm>
            <a:off x="6438748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مسار نظامي معقّد</a:t>
            </a:r>
            <a:endParaRPr lang="ar-SA" sz="1700" dirty="0"/>
          </a:p>
        </p:txBody>
      </p:sp>
      <p:sp>
        <p:nvSpPr>
          <p:cNvPr id="13" name="text-18"/>
          <p:cNvSpPr txBox="1"/>
          <p:nvPr/>
        </p:nvSpPr>
        <p:spPr>
          <a:xfrm>
            <a:off x="6438748" y="306324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شكوى، تحقيق، إحالة للهيئة الصحية الشرعية، جلسات وقرار.</a:t>
            </a:r>
            <a:endParaRPr lang="ar-SA" sz="1400" dirty="0"/>
          </a:p>
        </p:txBody>
      </p:sp>
      <p:sp>
        <p:nvSpPr>
          <p:cNvPr id="14" name="card-19"/>
          <p:cNvSpPr/>
          <p:nvPr/>
        </p:nvSpPr>
        <p:spPr>
          <a:xfrm>
            <a:off x="3379394" y="1737360"/>
            <a:ext cx="2602154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5" name="icon-bg-20"/>
          <p:cNvSpPr/>
          <p:nvPr/>
        </p:nvSpPr>
        <p:spPr>
          <a:xfrm>
            <a:off x="5204308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16" name="icon-2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468" y="2103120"/>
            <a:ext cx="274320" cy="274320"/>
          </a:xfrm>
          <a:prstGeom prst="rect">
            <a:avLst/>
          </a:prstGeom>
        </p:spPr>
      </p:pic>
      <p:sp>
        <p:nvSpPr>
          <p:cNvPr id="17" name="text-22"/>
          <p:cNvSpPr txBox="1"/>
          <p:nvPr/>
        </p:nvSpPr>
        <p:spPr>
          <a:xfrm>
            <a:off x="3607994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خصوصية المريض</a:t>
            </a:r>
            <a:endParaRPr lang="ar-SA" sz="1700" dirty="0"/>
          </a:p>
        </p:txBody>
      </p:sp>
      <p:sp>
        <p:nvSpPr>
          <p:cNvPr id="18" name="text-23"/>
          <p:cNvSpPr txBox="1"/>
          <p:nvPr/>
        </p:nvSpPr>
        <p:spPr>
          <a:xfrm>
            <a:off x="3607994" y="306324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ما الذي يجوز الإفصاح عنه للدفاع؟ وكيف تُرسل المستندات بأمان؟</a:t>
            </a:r>
            <a:endParaRPr lang="ar-SA" sz="1400" dirty="0"/>
          </a:p>
        </p:txBody>
      </p:sp>
      <p:sp>
        <p:nvSpPr>
          <p:cNvPr id="19" name="card-24"/>
          <p:cNvSpPr/>
          <p:nvPr/>
        </p:nvSpPr>
        <p:spPr>
          <a:xfrm>
            <a:off x="548640" y="1737360"/>
            <a:ext cx="2602154" cy="237744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0" name="icon-bg-25"/>
          <p:cNvSpPr/>
          <p:nvPr/>
        </p:nvSpPr>
        <p:spPr>
          <a:xfrm>
            <a:off x="2373554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21" name="icon-2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714" y="2103120"/>
            <a:ext cx="274320" cy="274320"/>
          </a:xfrm>
          <a:prstGeom prst="rect">
            <a:avLst/>
          </a:prstGeom>
        </p:spPr>
      </p:pic>
      <p:sp>
        <p:nvSpPr>
          <p:cNvPr id="22" name="text-27"/>
          <p:cNvSpPr txBox="1"/>
          <p:nvPr/>
        </p:nvSpPr>
        <p:spPr>
          <a:xfrm>
            <a:off x="777240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استشارة بطيئة ومكلفة</a:t>
            </a:r>
            <a:endParaRPr lang="ar-SA" sz="1700" dirty="0"/>
          </a:p>
        </p:txBody>
      </p:sp>
      <p:sp>
        <p:nvSpPr>
          <p:cNvPr id="23" name="text-28"/>
          <p:cNvSpPr txBox="1"/>
          <p:nvPr/>
        </p:nvSpPr>
        <p:spPr>
          <a:xfrm>
            <a:off x="777240" y="306324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قليل من المحامين متخصص في طب الأسنان، والتواصل متفرق.</a:t>
            </a:r>
            <a:endParaRPr lang="ar-SA" sz="1400" dirty="0"/>
          </a:p>
        </p:txBody>
      </p:sp>
      <p:sp>
        <p:nvSpPr>
          <p:cNvPr id="24" name="text-29"/>
          <p:cNvSpPr txBox="1"/>
          <p:nvPr/>
        </p:nvSpPr>
        <p:spPr>
          <a:xfrm>
            <a:off x="9448495" y="437083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rgbClr val="5D7079"/>
                </a:solidFill>
              </a:rPr>
              <a:t>المسار النظامي للشكوى:</a:t>
            </a:r>
            <a:endParaRPr lang="ar-SA" sz="1400" dirty="0"/>
          </a:p>
        </p:txBody>
      </p:sp>
      <p:sp>
        <p:nvSpPr>
          <p:cNvPr id="25" name="stage-30"/>
          <p:cNvSpPr/>
          <p:nvPr/>
        </p:nvSpPr>
        <p:spPr>
          <a:xfrm>
            <a:off x="7985455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26" name="text-31"/>
          <p:cNvSpPr txBox="1"/>
          <p:nvPr/>
        </p:nvSpPr>
        <p:spPr>
          <a:xfrm>
            <a:off x="7985455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تقديم الشكوى</a:t>
            </a:r>
            <a:endParaRPr lang="ar-SA" sz="1200" dirty="0"/>
          </a:p>
        </p:txBody>
      </p:sp>
      <p:sp>
        <p:nvSpPr>
          <p:cNvPr id="27" name="stage-32"/>
          <p:cNvSpPr/>
          <p:nvPr/>
        </p:nvSpPr>
        <p:spPr>
          <a:xfrm>
            <a:off x="6504127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28" name="text-33"/>
          <p:cNvSpPr txBox="1"/>
          <p:nvPr/>
        </p:nvSpPr>
        <p:spPr>
          <a:xfrm>
            <a:off x="6504127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التحقيق الأولي</a:t>
            </a:r>
            <a:endParaRPr lang="ar-SA" sz="1200" dirty="0"/>
          </a:p>
        </p:txBody>
      </p:sp>
      <p:sp>
        <p:nvSpPr>
          <p:cNvPr id="29" name="stage-34"/>
          <p:cNvSpPr/>
          <p:nvPr/>
        </p:nvSpPr>
        <p:spPr>
          <a:xfrm>
            <a:off x="5022799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30" name="text-35"/>
          <p:cNvSpPr txBox="1"/>
          <p:nvPr/>
        </p:nvSpPr>
        <p:spPr>
          <a:xfrm>
            <a:off x="5022799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التحقيق التفصيلي</a:t>
            </a:r>
            <a:endParaRPr lang="ar-SA" sz="1200" dirty="0"/>
          </a:p>
        </p:txBody>
      </p:sp>
      <p:sp>
        <p:nvSpPr>
          <p:cNvPr id="31" name="stage-36"/>
          <p:cNvSpPr/>
          <p:nvPr/>
        </p:nvSpPr>
        <p:spPr>
          <a:xfrm>
            <a:off x="3541471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32" name="text-37"/>
          <p:cNvSpPr txBox="1"/>
          <p:nvPr/>
        </p:nvSpPr>
        <p:spPr>
          <a:xfrm>
            <a:off x="3541471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الإحالة للهيئة</a:t>
            </a:r>
            <a:endParaRPr lang="ar-SA" sz="1200" dirty="0"/>
          </a:p>
        </p:txBody>
      </p:sp>
      <p:sp>
        <p:nvSpPr>
          <p:cNvPr id="33" name="stage-38"/>
          <p:cNvSpPr/>
          <p:nvPr/>
        </p:nvSpPr>
        <p:spPr>
          <a:xfrm>
            <a:off x="2060143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34" name="text-39"/>
          <p:cNvSpPr txBox="1"/>
          <p:nvPr/>
        </p:nvSpPr>
        <p:spPr>
          <a:xfrm>
            <a:off x="2060143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نظر الدعوى</a:t>
            </a:r>
            <a:endParaRPr lang="ar-SA" sz="1200" dirty="0"/>
          </a:p>
        </p:txBody>
      </p:sp>
      <p:sp>
        <p:nvSpPr>
          <p:cNvPr id="35" name="stage-40"/>
          <p:cNvSpPr/>
          <p:nvPr/>
        </p:nvSpPr>
        <p:spPr>
          <a:xfrm>
            <a:off x="578815" y="4389120"/>
            <a:ext cx="1371600" cy="347472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36" name="text-41"/>
          <p:cNvSpPr txBox="1"/>
          <p:nvPr/>
        </p:nvSpPr>
        <p:spPr>
          <a:xfrm>
            <a:off x="578815" y="438912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chemeClr val="accent1"/>
                </a:solidFill>
              </a:rPr>
              <a:t>القرار والتظلم</a:t>
            </a:r>
            <a:endParaRPr lang="ar-SA" sz="1200" dirty="0"/>
          </a:p>
        </p:txBody>
      </p:sp>
      <p:sp>
        <p:nvSpPr>
          <p:cNvPr id="37" name="card-42"/>
          <p:cNvSpPr/>
          <p:nvPr/>
        </p:nvSpPr>
        <p:spPr>
          <a:xfrm>
            <a:off x="548640" y="5029200"/>
            <a:ext cx="11094415" cy="1051560"/>
          </a:xfrm>
          <a:prstGeom prst="roundRect">
            <a:avLst>
              <a:gd name="adj" fmla="val 12174"/>
            </a:avLst>
          </a:prstGeom>
          <a:solidFill>
            <a:srgbClr val="F3F6F7"/>
          </a:solidFill>
          <a:ln w="9525">
            <a:solidFill>
              <a:srgbClr val="F3F6F7"/>
            </a:solidFill>
            <a:prstDash val="solid"/>
          </a:ln>
        </p:spPr>
      </p:sp>
      <p:sp>
        <p:nvSpPr>
          <p:cNvPr id="38" name="text-43"/>
          <p:cNvSpPr txBox="1"/>
          <p:nvPr/>
        </p:nvSpPr>
        <p:spPr>
          <a:xfrm>
            <a:off x="822960" y="5138928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33474F"/>
                </a:solidFill>
              </a:rPr>
              <a:t>في المقابل: </a:t>
            </a:r>
            <a:r>
              <a:rPr lang="ar-SA" altLang="en-US" sz="1500" dirty="0">
                <a:solidFill>
                  <a:srgbClr val="33474F"/>
                </a:solidFill>
              </a:rPr>
              <a:t>التأمين ضد الأخطاء المهنية إلزامي على جميع أطباء الأسنان (المادة 41 من نظام مزاولة المهن الصحية) – الوعي بالمخاطر موجود، والحل المتخصص غائب.</a:t>
            </a:r>
            <a:endParaRPr lang="ar-S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الحل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من الشكوى إلى ردٍّ معتمد قانونيًا – خلال ساعات لا أسابيع</a:t>
            </a:r>
            <a:endParaRPr lang="ar-SA" sz="3000" dirty="0"/>
          </a:p>
        </p:txBody>
      </p:sp>
      <p:sp>
        <p:nvSpPr>
          <p:cNvPr id="4" name="icon-bg-44"/>
          <p:cNvSpPr/>
          <p:nvPr/>
        </p:nvSpPr>
        <p:spPr>
          <a:xfrm>
            <a:off x="11002975" y="19659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pic>
        <p:nvPicPr>
          <p:cNvPr id="5" name="icon-4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62995" y="2125980"/>
            <a:ext cx="320040" cy="320040"/>
          </a:xfrm>
          <a:prstGeom prst="rect">
            <a:avLst/>
          </a:prstGeom>
        </p:spPr>
      </p:pic>
      <p:sp>
        <p:nvSpPr>
          <p:cNvPr id="6" name="text-46"/>
          <p:cNvSpPr txBox="1"/>
          <p:nvPr/>
        </p:nvSpPr>
        <p:spPr>
          <a:xfrm>
            <a:off x="3291840" y="1947672"/>
            <a:ext cx="7482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900" b="1" dirty="0">
                <a:solidFill>
                  <a:schemeClr val="tx1"/>
                </a:solidFill>
              </a:rPr>
              <a:t>تحليل ذكي مبني على الأنظمة السعودية</a:t>
            </a:r>
            <a:endParaRPr lang="ar-SA" sz="1900" dirty="0"/>
          </a:p>
        </p:txBody>
      </p:sp>
      <p:sp>
        <p:nvSpPr>
          <p:cNvPr id="7" name="text-47"/>
          <p:cNvSpPr txBox="1"/>
          <p:nvPr/>
        </p:nvSpPr>
        <p:spPr>
          <a:xfrm>
            <a:off x="3291840" y="2377440"/>
            <a:ext cx="7482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rgbClr val="5D7079"/>
                </a:solidFill>
              </a:rPr>
              <a:t>قوة الموقف، المخاطر، الإجراءات العاجلة – وكل نقطة بمصدرها النظامي.</a:t>
            </a:r>
            <a:endParaRPr lang="ar-SA" sz="1500" dirty="0"/>
          </a:p>
        </p:txBody>
      </p:sp>
      <p:sp>
        <p:nvSpPr>
          <p:cNvPr id="8" name="icon-bg-48"/>
          <p:cNvSpPr/>
          <p:nvPr/>
        </p:nvSpPr>
        <p:spPr>
          <a:xfrm>
            <a:off x="11002975" y="32918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F5ECDC"/>
          </a:solidFill>
          <a:ln w="12700">
            <a:solidFill>
              <a:srgbClr val="F5ECDC"/>
            </a:solidFill>
            <a:prstDash val="solid"/>
          </a:ln>
        </p:spPr>
      </p:sp>
      <p:pic>
        <p:nvPicPr>
          <p:cNvPr id="9" name="icon-4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2995" y="3451860"/>
            <a:ext cx="320040" cy="320040"/>
          </a:xfrm>
          <a:prstGeom prst="rect">
            <a:avLst/>
          </a:prstGeom>
        </p:spPr>
      </p:pic>
      <p:sp>
        <p:nvSpPr>
          <p:cNvPr id="10" name="text-50"/>
          <p:cNvSpPr txBox="1"/>
          <p:nvPr/>
        </p:nvSpPr>
        <p:spPr>
          <a:xfrm>
            <a:off x="3291840" y="3273552"/>
            <a:ext cx="7482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900" b="1" dirty="0">
                <a:solidFill>
                  <a:schemeClr val="tx1"/>
                </a:solidFill>
              </a:rPr>
              <a:t>اعتماد من محامٍ مرخّص</a:t>
            </a:r>
            <a:endParaRPr lang="ar-SA" sz="1900" dirty="0"/>
          </a:p>
        </p:txBody>
      </p:sp>
      <p:sp>
        <p:nvSpPr>
          <p:cNvPr id="11" name="text-51"/>
          <p:cNvSpPr txBox="1"/>
          <p:nvPr/>
        </p:nvSpPr>
        <p:spPr>
          <a:xfrm>
            <a:off x="3291840" y="3703320"/>
            <a:ext cx="7482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rgbClr val="5D7079"/>
                </a:solidFill>
              </a:rPr>
              <a:t>الذكاء الاصطناعي يصيغ، والمحامي يراجع ويعدّل ويوقّع – لا رد دون اعتماد.</a:t>
            </a:r>
            <a:endParaRPr lang="ar-SA" sz="1500" dirty="0"/>
          </a:p>
        </p:txBody>
      </p:sp>
      <p:sp>
        <p:nvSpPr>
          <p:cNvPr id="12" name="icon-bg-52"/>
          <p:cNvSpPr/>
          <p:nvPr/>
        </p:nvSpPr>
        <p:spPr>
          <a:xfrm>
            <a:off x="11002975" y="46177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3" name="icon-5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995" y="4777740"/>
            <a:ext cx="320040" cy="320040"/>
          </a:xfrm>
          <a:prstGeom prst="rect">
            <a:avLst/>
          </a:prstGeom>
        </p:spPr>
      </p:pic>
      <p:sp>
        <p:nvSpPr>
          <p:cNvPr id="14" name="text-54"/>
          <p:cNvSpPr txBox="1"/>
          <p:nvPr/>
        </p:nvSpPr>
        <p:spPr>
          <a:xfrm>
            <a:off x="3291840" y="4599432"/>
            <a:ext cx="74825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900" b="1" dirty="0">
                <a:solidFill>
                  <a:schemeClr val="tx1"/>
                </a:solidFill>
              </a:rPr>
              <a:t>خصوصية وأمان من البداية</a:t>
            </a:r>
            <a:endParaRPr lang="ar-SA" sz="1900" dirty="0"/>
          </a:p>
        </p:txBody>
      </p:sp>
      <p:sp>
        <p:nvSpPr>
          <p:cNvPr id="15" name="text-55"/>
          <p:cNvSpPr txBox="1"/>
          <p:nvPr/>
        </p:nvSpPr>
        <p:spPr>
          <a:xfrm>
            <a:off x="3291840" y="5029200"/>
            <a:ext cx="748253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rgbClr val="5D7079"/>
                </a:solidFill>
              </a:rPr>
              <a:t>المريض برمز، المستندات مشفّرة، وكل اطلاع مسجّل.</a:t>
            </a:r>
            <a:endParaRPr lang="ar-SA" sz="1500" dirty="0"/>
          </a:p>
        </p:txBody>
      </p:sp>
      <p:sp>
        <p:nvSpPr>
          <p:cNvPr id="16" name="phone-56"/>
          <p:cNvSpPr/>
          <p:nvPr/>
        </p:nvSpPr>
        <p:spPr>
          <a:xfrm>
            <a:off x="758952" y="1536192"/>
            <a:ext cx="2231136" cy="4679383"/>
          </a:xfrm>
          <a:prstGeom prst="roundRect">
            <a:avLst>
              <a:gd name="adj" fmla="val 901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17" name="screen-57" descr="لقطة من تطبيق الطبيب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1600200"/>
            <a:ext cx="2103120" cy="455136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الفئات المستهدفة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ثلاثة أدوار، تجربة مصممة لكل منها</a:t>
            </a:r>
            <a:endParaRPr lang="ar-SA" sz="3000" dirty="0"/>
          </a:p>
        </p:txBody>
      </p:sp>
      <p:sp>
        <p:nvSpPr>
          <p:cNvPr id="4" name="card-58"/>
          <p:cNvSpPr/>
          <p:nvPr/>
        </p:nvSpPr>
        <p:spPr>
          <a:xfrm>
            <a:off x="8127797" y="1691640"/>
            <a:ext cx="3515258" cy="434340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icon-bg-59"/>
          <p:cNvSpPr/>
          <p:nvPr/>
        </p:nvSpPr>
        <p:spPr>
          <a:xfrm>
            <a:off x="10865815" y="192024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6" name="icon-6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2057400"/>
            <a:ext cx="274320" cy="274320"/>
          </a:xfrm>
          <a:prstGeom prst="rect">
            <a:avLst/>
          </a:prstGeom>
        </p:spPr>
      </p:pic>
      <p:sp>
        <p:nvSpPr>
          <p:cNvPr id="7" name="text-61"/>
          <p:cNvSpPr txBox="1"/>
          <p:nvPr/>
        </p:nvSpPr>
        <p:spPr>
          <a:xfrm>
            <a:off x="8356397" y="2606040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chemeClr val="tx1"/>
                </a:solidFill>
              </a:rPr>
              <a:t>طبيب الأسنان</a:t>
            </a:r>
            <a:endParaRPr lang="ar-SA" sz="1800" dirty="0"/>
          </a:p>
        </p:txBody>
      </p:sp>
      <p:sp>
        <p:nvSpPr>
          <p:cNvPr id="8" name="text-62"/>
          <p:cNvSpPr txBox="1"/>
          <p:nvPr/>
        </p:nvSpPr>
        <p:spPr>
          <a:xfrm>
            <a:off x="8356397" y="301752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المشترك الأساسي: تسجيل القضايا، المستندات، التحليل الذكي، المستشار، النماذج، ومتابعة الجلسات.</a:t>
            </a:r>
            <a:endParaRPr lang="ar-SA" sz="1350" dirty="0"/>
          </a:p>
        </p:txBody>
      </p:sp>
      <p:pic>
        <p:nvPicPr>
          <p:cNvPr id="9" name="thumb-63" descr="D:\DentLegal\site\screenshots\m03-home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356397" y="4160520"/>
            <a:ext cx="3058058" cy="1234440"/>
          </a:xfrm>
          <a:prstGeom prst="rect">
            <a:avLst/>
          </a:prstGeom>
        </p:spPr>
      </p:pic>
      <p:sp>
        <p:nvSpPr>
          <p:cNvPr id="10" name="text-64"/>
          <p:cNvSpPr txBox="1"/>
          <p:nvPr/>
        </p:nvSpPr>
        <p:spPr>
          <a:xfrm>
            <a:off x="8356397" y="553212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200" b="1" dirty="0">
                <a:solidFill>
                  <a:srgbClr val="12806F"/>
                </a:solidFill>
              </a:rPr>
              <a:t>تطبيق </a:t>
            </a:r>
            <a:r>
              <a:rPr lang="en-US" altLang="en-US" sz="1200" b="1" dirty="0">
                <a:solidFill>
                  <a:srgbClr val="12806F"/>
                </a:solidFill>
              </a:rPr>
              <a:t>iOS</a:t>
            </a:r>
            <a:r>
              <a:rPr lang="ar-SA" altLang="en-US" sz="1200" b="1" dirty="0">
                <a:solidFill>
                  <a:srgbClr val="12806F"/>
                </a:solidFill>
              </a:rPr>
              <a:t> و </a:t>
            </a:r>
            <a:r>
              <a:rPr lang="en-US" altLang="en-US" sz="1200" b="1" dirty="0">
                <a:solidFill>
                  <a:srgbClr val="12806F"/>
                </a:solidFill>
              </a:rPr>
              <a:t>Android</a:t>
            </a:r>
            <a:endParaRPr lang="ar-SA" sz="1200" dirty="0"/>
          </a:p>
        </p:txBody>
      </p:sp>
      <p:sp>
        <p:nvSpPr>
          <p:cNvPr id="11" name="card-65"/>
          <p:cNvSpPr/>
          <p:nvPr/>
        </p:nvSpPr>
        <p:spPr>
          <a:xfrm>
            <a:off x="4338218" y="1691640"/>
            <a:ext cx="3515258" cy="434340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2" name="icon-bg-66"/>
          <p:cNvSpPr/>
          <p:nvPr/>
        </p:nvSpPr>
        <p:spPr>
          <a:xfrm>
            <a:off x="7076237" y="192024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5ECDC"/>
          </a:solidFill>
          <a:ln w="12700">
            <a:solidFill>
              <a:srgbClr val="F5ECDC"/>
            </a:solidFill>
            <a:prstDash val="solid"/>
          </a:ln>
        </p:spPr>
      </p:sp>
      <p:pic>
        <p:nvPicPr>
          <p:cNvPr id="13" name="icon-67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397" y="2057400"/>
            <a:ext cx="274320" cy="274320"/>
          </a:xfrm>
          <a:prstGeom prst="rect">
            <a:avLst/>
          </a:prstGeom>
        </p:spPr>
      </p:pic>
      <p:sp>
        <p:nvSpPr>
          <p:cNvPr id="14" name="text-68"/>
          <p:cNvSpPr txBox="1"/>
          <p:nvPr/>
        </p:nvSpPr>
        <p:spPr>
          <a:xfrm>
            <a:off x="4566818" y="2606040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chemeClr val="tx1"/>
                </a:solidFill>
              </a:rPr>
              <a:t>المحامي المراجِع</a:t>
            </a:r>
            <a:endParaRPr lang="ar-SA" sz="1800" dirty="0"/>
          </a:p>
        </p:txBody>
      </p:sp>
      <p:sp>
        <p:nvSpPr>
          <p:cNvPr id="15" name="text-69"/>
          <p:cNvSpPr txBox="1"/>
          <p:nvPr/>
        </p:nvSpPr>
        <p:spPr>
          <a:xfrm>
            <a:off x="4566818" y="301752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قائمة مراجعة بمهل، مساحة عمل بجوار المصادر، تعديل بتتبع التغييرات، اعتماد وتوقيع.</a:t>
            </a:r>
            <a:endParaRPr lang="ar-SA" sz="1350" dirty="0"/>
          </a:p>
        </p:txBody>
      </p:sp>
      <p:pic>
        <p:nvPicPr>
          <p:cNvPr id="16" name="thumb-70" descr="D:\DentLegal\site\screenshots\w04-lawyer-review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4566818" y="4160520"/>
            <a:ext cx="3058058" cy="1234440"/>
          </a:xfrm>
          <a:prstGeom prst="rect">
            <a:avLst/>
          </a:prstGeom>
        </p:spPr>
      </p:pic>
      <p:sp>
        <p:nvSpPr>
          <p:cNvPr id="17" name="text-71"/>
          <p:cNvSpPr txBox="1"/>
          <p:nvPr/>
        </p:nvSpPr>
        <p:spPr>
          <a:xfrm>
            <a:off x="4566818" y="553212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200" b="1" dirty="0">
                <a:solidFill>
                  <a:srgbClr val="B8924F"/>
                </a:solidFill>
              </a:rPr>
              <a:t>بوابة ويب</a:t>
            </a:r>
            <a:endParaRPr lang="ar-SA" sz="1200" dirty="0"/>
          </a:p>
        </p:txBody>
      </p:sp>
      <p:sp>
        <p:nvSpPr>
          <p:cNvPr id="18" name="card-72"/>
          <p:cNvSpPr/>
          <p:nvPr/>
        </p:nvSpPr>
        <p:spPr>
          <a:xfrm>
            <a:off x="548640" y="1691640"/>
            <a:ext cx="3515258" cy="4343400"/>
          </a:xfrm>
          <a:prstGeom prst="roundRect">
            <a:avLst>
              <a:gd name="adj" fmla="val 3642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9" name="icon-bg-73"/>
          <p:cNvSpPr/>
          <p:nvPr/>
        </p:nvSpPr>
        <p:spPr>
          <a:xfrm>
            <a:off x="3286658" y="192024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pic>
        <p:nvPicPr>
          <p:cNvPr id="20" name="icon-7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818" y="2057400"/>
            <a:ext cx="274320" cy="274320"/>
          </a:xfrm>
          <a:prstGeom prst="rect">
            <a:avLst/>
          </a:prstGeom>
        </p:spPr>
      </p:pic>
      <p:sp>
        <p:nvSpPr>
          <p:cNvPr id="21" name="text-75"/>
          <p:cNvSpPr txBox="1"/>
          <p:nvPr/>
        </p:nvSpPr>
        <p:spPr>
          <a:xfrm>
            <a:off x="777240" y="2606040"/>
            <a:ext cx="30580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chemeClr val="tx1"/>
                </a:solidFill>
              </a:rPr>
              <a:t>مدير المنصة</a:t>
            </a:r>
            <a:endParaRPr lang="ar-SA" sz="1800" dirty="0"/>
          </a:p>
        </p:txBody>
      </p:sp>
      <p:sp>
        <p:nvSpPr>
          <p:cNvPr id="22" name="text-76"/>
          <p:cNvSpPr txBox="1"/>
          <p:nvPr/>
        </p:nvSpPr>
        <p:spPr>
          <a:xfrm>
            <a:off x="777240" y="301752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توثيق الأطباء، إسناد المحامين، قاعدة المعرفة، الصلاحيات، وسجل التدقيق.</a:t>
            </a:r>
            <a:endParaRPr lang="ar-SA" sz="1350" dirty="0"/>
          </a:p>
        </p:txBody>
      </p:sp>
      <p:pic>
        <p:nvPicPr>
          <p:cNvPr id="23" name="thumb-77" descr="D:\DentLegal\site\screenshots\w06-admin-overview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777240" y="4160520"/>
            <a:ext cx="3058058" cy="1234440"/>
          </a:xfrm>
          <a:prstGeom prst="rect">
            <a:avLst/>
          </a:prstGeom>
        </p:spPr>
      </p:pic>
      <p:sp>
        <p:nvSpPr>
          <p:cNvPr id="24" name="text-78"/>
          <p:cNvSpPr txBox="1"/>
          <p:nvPr/>
        </p:nvSpPr>
        <p:spPr>
          <a:xfrm>
            <a:off x="777240" y="5532120"/>
            <a:ext cx="305805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200" b="1" dirty="0">
                <a:solidFill>
                  <a:srgbClr val="6A45C2"/>
                </a:solidFill>
              </a:rPr>
              <a:t>لوحة تحكم ويب</a:t>
            </a:r>
            <a:endParaRPr lang="ar-S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أهم المميزات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كل ما يحتاجه الطبيب في قضيته – في مكان واحد</a:t>
            </a:r>
            <a:endParaRPr lang="ar-SA" sz="3000" dirty="0"/>
          </a:p>
        </p:txBody>
      </p:sp>
      <p:sp>
        <p:nvSpPr>
          <p:cNvPr id="4" name="card-79"/>
          <p:cNvSpPr/>
          <p:nvPr/>
        </p:nvSpPr>
        <p:spPr>
          <a:xfrm>
            <a:off x="9040901" y="173736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icon-bg-80"/>
          <p:cNvSpPr/>
          <p:nvPr/>
        </p:nvSpPr>
        <p:spPr>
          <a:xfrm>
            <a:off x="10865815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6" name="icon-8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2103120"/>
            <a:ext cx="274320" cy="274320"/>
          </a:xfrm>
          <a:prstGeom prst="rect">
            <a:avLst/>
          </a:prstGeom>
        </p:spPr>
      </p:pic>
      <p:sp>
        <p:nvSpPr>
          <p:cNvPr id="7" name="text-82"/>
          <p:cNvSpPr txBox="1"/>
          <p:nvPr/>
        </p:nvSpPr>
        <p:spPr>
          <a:xfrm>
            <a:off x="9269501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إدارة القضايا</a:t>
            </a:r>
            <a:endParaRPr lang="ar-SA" sz="1600" dirty="0"/>
          </a:p>
        </p:txBody>
      </p:sp>
      <p:sp>
        <p:nvSpPr>
          <p:cNvPr id="8" name="text-83"/>
          <p:cNvSpPr txBox="1"/>
          <p:nvPr/>
        </p:nvSpPr>
        <p:spPr>
          <a:xfrm>
            <a:off x="9269501" y="306324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6 مراحل نظامية، مواعيد، وسجل زمني.</a:t>
            </a:r>
            <a:endParaRPr lang="ar-SA" sz="1350" dirty="0"/>
          </a:p>
        </p:txBody>
      </p:sp>
      <p:sp>
        <p:nvSpPr>
          <p:cNvPr id="9" name="card-84"/>
          <p:cNvSpPr/>
          <p:nvPr/>
        </p:nvSpPr>
        <p:spPr>
          <a:xfrm>
            <a:off x="6210148" y="173736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0" name="icon-bg-85"/>
          <p:cNvSpPr/>
          <p:nvPr/>
        </p:nvSpPr>
        <p:spPr>
          <a:xfrm>
            <a:off x="8035061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11" name="icon-86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221" y="2103120"/>
            <a:ext cx="274320" cy="274320"/>
          </a:xfrm>
          <a:prstGeom prst="rect">
            <a:avLst/>
          </a:prstGeom>
        </p:spPr>
      </p:pic>
      <p:sp>
        <p:nvSpPr>
          <p:cNvPr id="12" name="text-87"/>
          <p:cNvSpPr txBox="1"/>
          <p:nvPr/>
        </p:nvSpPr>
        <p:spPr>
          <a:xfrm>
            <a:off x="6438748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مستندات + </a:t>
            </a:r>
            <a:r>
              <a:rPr lang="en-US" altLang="en-US" sz="1600" b="1" dirty="0">
                <a:solidFill>
                  <a:schemeClr val="tx1"/>
                </a:solidFill>
              </a:rPr>
              <a:t>OCR</a:t>
            </a:r>
            <a:endParaRPr lang="ar-SA" sz="1600" dirty="0"/>
          </a:p>
        </p:txBody>
      </p:sp>
      <p:sp>
        <p:nvSpPr>
          <p:cNvPr id="13" name="text-88"/>
          <p:cNvSpPr txBox="1"/>
          <p:nvPr/>
        </p:nvSpPr>
        <p:spPr>
          <a:xfrm>
            <a:off x="6438748" y="306324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رفع ومسح وتشفير واستخراج تلقائي.</a:t>
            </a:r>
            <a:endParaRPr lang="ar-SA" sz="1350" dirty="0"/>
          </a:p>
        </p:txBody>
      </p:sp>
      <p:sp>
        <p:nvSpPr>
          <p:cNvPr id="14" name="card-89"/>
          <p:cNvSpPr/>
          <p:nvPr/>
        </p:nvSpPr>
        <p:spPr>
          <a:xfrm>
            <a:off x="3379394" y="173736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5" name="icon-bg-90"/>
          <p:cNvSpPr/>
          <p:nvPr/>
        </p:nvSpPr>
        <p:spPr>
          <a:xfrm>
            <a:off x="5204308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pic>
        <p:nvPicPr>
          <p:cNvPr id="16" name="icon-9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468" y="2103120"/>
            <a:ext cx="274320" cy="274320"/>
          </a:xfrm>
          <a:prstGeom prst="rect">
            <a:avLst/>
          </a:prstGeom>
        </p:spPr>
      </p:pic>
      <p:sp>
        <p:nvSpPr>
          <p:cNvPr id="17" name="text-92"/>
          <p:cNvSpPr txBox="1"/>
          <p:nvPr/>
        </p:nvSpPr>
        <p:spPr>
          <a:xfrm>
            <a:off x="3607994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تحليل ذكي</a:t>
            </a:r>
            <a:endParaRPr lang="ar-SA" sz="1600" dirty="0"/>
          </a:p>
        </p:txBody>
      </p:sp>
      <p:sp>
        <p:nvSpPr>
          <p:cNvPr id="18" name="text-93"/>
          <p:cNvSpPr txBox="1"/>
          <p:nvPr/>
        </p:nvSpPr>
        <p:spPr>
          <a:xfrm>
            <a:off x="3607994" y="306324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قوة الموقف والمخاطر والإجراءات.</a:t>
            </a:r>
            <a:endParaRPr lang="ar-SA" sz="1350" dirty="0"/>
          </a:p>
        </p:txBody>
      </p:sp>
      <p:sp>
        <p:nvSpPr>
          <p:cNvPr id="19" name="card-94"/>
          <p:cNvSpPr/>
          <p:nvPr/>
        </p:nvSpPr>
        <p:spPr>
          <a:xfrm>
            <a:off x="548640" y="173736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0" name="icon-bg-95"/>
          <p:cNvSpPr/>
          <p:nvPr/>
        </p:nvSpPr>
        <p:spPr>
          <a:xfrm>
            <a:off x="2373554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pic>
        <p:nvPicPr>
          <p:cNvPr id="21" name="icon-9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714" y="2103120"/>
            <a:ext cx="274320" cy="274320"/>
          </a:xfrm>
          <a:prstGeom prst="rect">
            <a:avLst/>
          </a:prstGeom>
        </p:spPr>
      </p:pic>
      <p:sp>
        <p:nvSpPr>
          <p:cNvPr id="22" name="text-97"/>
          <p:cNvSpPr txBox="1"/>
          <p:nvPr/>
        </p:nvSpPr>
        <p:spPr>
          <a:xfrm>
            <a:off x="777240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مسودة رد مُسندة</a:t>
            </a:r>
            <a:endParaRPr lang="ar-SA" sz="1600" dirty="0"/>
          </a:p>
        </p:txBody>
      </p:sp>
      <p:sp>
        <p:nvSpPr>
          <p:cNvPr id="23" name="text-98"/>
          <p:cNvSpPr txBox="1"/>
          <p:nvPr/>
        </p:nvSpPr>
        <p:spPr>
          <a:xfrm>
            <a:off x="777240" y="306324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صياغة رسمية باستشهادات قابلة للتحقق.</a:t>
            </a:r>
            <a:endParaRPr lang="ar-SA" sz="1350" dirty="0"/>
          </a:p>
        </p:txBody>
      </p:sp>
      <p:sp>
        <p:nvSpPr>
          <p:cNvPr id="24" name="card-99"/>
          <p:cNvSpPr/>
          <p:nvPr/>
        </p:nvSpPr>
        <p:spPr>
          <a:xfrm>
            <a:off x="9040901" y="406908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5" name="icon-bg-100"/>
          <p:cNvSpPr/>
          <p:nvPr/>
        </p:nvSpPr>
        <p:spPr>
          <a:xfrm>
            <a:off x="10865815" y="42976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5ECDC"/>
          </a:solidFill>
          <a:ln w="12700">
            <a:solidFill>
              <a:srgbClr val="F5ECDC"/>
            </a:solidFill>
            <a:prstDash val="solid"/>
          </a:ln>
        </p:spPr>
      </p:sp>
      <p:pic>
        <p:nvPicPr>
          <p:cNvPr id="26" name="icon-101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2975" y="4434840"/>
            <a:ext cx="274320" cy="274320"/>
          </a:xfrm>
          <a:prstGeom prst="rect">
            <a:avLst/>
          </a:prstGeom>
        </p:spPr>
      </p:pic>
      <p:sp>
        <p:nvSpPr>
          <p:cNvPr id="27" name="text-102"/>
          <p:cNvSpPr txBox="1"/>
          <p:nvPr/>
        </p:nvSpPr>
        <p:spPr>
          <a:xfrm>
            <a:off x="9269501" y="498348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اعتماد المحامي</a:t>
            </a:r>
            <a:endParaRPr lang="ar-SA" sz="1600" dirty="0"/>
          </a:p>
        </p:txBody>
      </p:sp>
      <p:sp>
        <p:nvSpPr>
          <p:cNvPr id="28" name="text-103"/>
          <p:cNvSpPr txBox="1"/>
          <p:nvPr/>
        </p:nvSpPr>
        <p:spPr>
          <a:xfrm>
            <a:off x="9269501" y="539496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مراجعة، إصدارات، توقيع ورمز تحقق.</a:t>
            </a:r>
            <a:endParaRPr lang="ar-SA" sz="1350" dirty="0"/>
          </a:p>
        </p:txBody>
      </p:sp>
      <p:sp>
        <p:nvSpPr>
          <p:cNvPr id="29" name="card-104"/>
          <p:cNvSpPr/>
          <p:nvPr/>
        </p:nvSpPr>
        <p:spPr>
          <a:xfrm>
            <a:off x="6210148" y="406908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30" name="icon-bg-105"/>
          <p:cNvSpPr/>
          <p:nvPr/>
        </p:nvSpPr>
        <p:spPr>
          <a:xfrm>
            <a:off x="8035061" y="42976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31" name="icon-106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2221" y="4434840"/>
            <a:ext cx="274320" cy="274320"/>
          </a:xfrm>
          <a:prstGeom prst="rect">
            <a:avLst/>
          </a:prstGeom>
        </p:spPr>
      </p:pic>
      <p:sp>
        <p:nvSpPr>
          <p:cNvPr id="32" name="text-107"/>
          <p:cNvSpPr txBox="1"/>
          <p:nvPr/>
        </p:nvSpPr>
        <p:spPr>
          <a:xfrm>
            <a:off x="6438748" y="498348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المستشار الذكي</a:t>
            </a:r>
            <a:endParaRPr lang="ar-SA" sz="1600" dirty="0"/>
          </a:p>
        </p:txBody>
      </p:sp>
      <p:sp>
        <p:nvSpPr>
          <p:cNvPr id="33" name="text-108"/>
          <p:cNvSpPr txBox="1"/>
          <p:nvPr/>
        </p:nvSpPr>
        <p:spPr>
          <a:xfrm>
            <a:off x="6438748" y="539496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إجابات بالمصادر وتحويل لمحامٍ.</a:t>
            </a:r>
            <a:endParaRPr lang="ar-SA" sz="1350" dirty="0"/>
          </a:p>
        </p:txBody>
      </p:sp>
      <p:sp>
        <p:nvSpPr>
          <p:cNvPr id="34" name="card-109"/>
          <p:cNvSpPr/>
          <p:nvPr/>
        </p:nvSpPr>
        <p:spPr>
          <a:xfrm>
            <a:off x="3379394" y="406908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35" name="icon-bg-110"/>
          <p:cNvSpPr/>
          <p:nvPr/>
        </p:nvSpPr>
        <p:spPr>
          <a:xfrm>
            <a:off x="5204308" y="42976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36" name="icon-111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1468" y="4434840"/>
            <a:ext cx="274320" cy="274320"/>
          </a:xfrm>
          <a:prstGeom prst="rect">
            <a:avLst/>
          </a:prstGeom>
        </p:spPr>
      </p:pic>
      <p:sp>
        <p:nvSpPr>
          <p:cNvPr id="37" name="text-112"/>
          <p:cNvSpPr txBox="1"/>
          <p:nvPr/>
        </p:nvSpPr>
        <p:spPr>
          <a:xfrm>
            <a:off x="3607994" y="498348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النماذج والإقرارات</a:t>
            </a:r>
            <a:endParaRPr lang="ar-SA" sz="1600" dirty="0"/>
          </a:p>
        </p:txBody>
      </p:sp>
      <p:sp>
        <p:nvSpPr>
          <p:cNvPr id="38" name="text-113"/>
          <p:cNvSpPr txBox="1"/>
          <p:nvPr/>
        </p:nvSpPr>
        <p:spPr>
          <a:xfrm>
            <a:off x="3607994" y="539496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إقرارات موافقة مصاغة قانونيًا.</a:t>
            </a:r>
            <a:endParaRPr lang="ar-SA" sz="1350" dirty="0"/>
          </a:p>
        </p:txBody>
      </p:sp>
      <p:sp>
        <p:nvSpPr>
          <p:cNvPr id="39" name="card-114"/>
          <p:cNvSpPr/>
          <p:nvPr/>
        </p:nvSpPr>
        <p:spPr>
          <a:xfrm>
            <a:off x="548640" y="4069080"/>
            <a:ext cx="260215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40" name="icon-bg-115"/>
          <p:cNvSpPr/>
          <p:nvPr/>
        </p:nvSpPr>
        <p:spPr>
          <a:xfrm>
            <a:off x="2373554" y="429768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41" name="icon-11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10714" y="4434840"/>
            <a:ext cx="274320" cy="274320"/>
          </a:xfrm>
          <a:prstGeom prst="rect">
            <a:avLst/>
          </a:prstGeom>
        </p:spPr>
      </p:pic>
      <p:sp>
        <p:nvSpPr>
          <p:cNvPr id="42" name="text-117"/>
          <p:cNvSpPr txBox="1"/>
          <p:nvPr/>
        </p:nvSpPr>
        <p:spPr>
          <a:xfrm>
            <a:off x="777240" y="498348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تنبيهات ذكية</a:t>
            </a:r>
            <a:endParaRPr lang="ar-SA" sz="1600" dirty="0"/>
          </a:p>
        </p:txBody>
      </p:sp>
      <p:sp>
        <p:nvSpPr>
          <p:cNvPr id="43" name="text-118"/>
          <p:cNvSpPr txBox="1"/>
          <p:nvPr/>
        </p:nvSpPr>
        <p:spPr>
          <a:xfrm>
            <a:off x="777240" y="5394960"/>
            <a:ext cx="214495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350" dirty="0">
                <a:solidFill>
                  <a:srgbClr val="5D7079"/>
                </a:solidFill>
              </a:rPr>
              <a:t>الجلسات، المهل، التأمين والاشتراك.</a:t>
            </a:r>
            <a:endParaRPr lang="ar-SA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User Flow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دورة القضية: من تسجيلها حتى اعتماد رد المحامي</a:t>
            </a:r>
            <a:endParaRPr lang="ar-SA" sz="3000" dirty="0"/>
          </a:p>
        </p:txBody>
      </p:sp>
      <p:sp>
        <p:nvSpPr>
          <p:cNvPr id="4" name="card-119"/>
          <p:cNvSpPr/>
          <p:nvPr/>
        </p:nvSpPr>
        <p:spPr>
          <a:xfrm>
            <a:off x="10007346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num-120"/>
          <p:cNvSpPr/>
          <p:nvPr/>
        </p:nvSpPr>
        <p:spPr>
          <a:xfrm>
            <a:off x="11076127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6" name="text-121"/>
          <p:cNvSpPr txBox="1"/>
          <p:nvPr/>
        </p:nvSpPr>
        <p:spPr>
          <a:xfrm>
            <a:off x="11076127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1</a:t>
            </a:r>
            <a:endParaRPr lang="ar-SA" sz="1400" dirty="0"/>
          </a:p>
        </p:txBody>
      </p:sp>
      <p:sp>
        <p:nvSpPr>
          <p:cNvPr id="7" name="text-122"/>
          <p:cNvSpPr txBox="1"/>
          <p:nvPr/>
        </p:nvSpPr>
        <p:spPr>
          <a:xfrm>
            <a:off x="10171938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تسجيل القضية</a:t>
            </a:r>
            <a:endParaRPr lang="ar-SA" sz="1600" dirty="0"/>
          </a:p>
        </p:txBody>
      </p:sp>
      <p:sp>
        <p:nvSpPr>
          <p:cNvPr id="8" name="text-123"/>
          <p:cNvSpPr txBox="1"/>
          <p:nvPr/>
        </p:nvSpPr>
        <p:spPr>
          <a:xfrm>
            <a:off x="10171938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معالج من 4 خطوات – المريض برمز فقط</a:t>
            </a:r>
            <a:endParaRPr lang="ar-SA" sz="1300" dirty="0"/>
          </a:p>
        </p:txBody>
      </p:sp>
      <p:sp>
        <p:nvSpPr>
          <p:cNvPr id="9" name="text-124"/>
          <p:cNvSpPr txBox="1"/>
          <p:nvPr/>
        </p:nvSpPr>
        <p:spPr>
          <a:xfrm>
            <a:off x="9751314" y="28346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600" dirty="0">
                <a:solidFill>
                  <a:srgbClr val="8A9AA1"/>
                </a:solidFill>
              </a:rPr>
              <a:t>←</a:t>
            </a:r>
            <a:endParaRPr lang="ar-SA" sz="1600" dirty="0"/>
          </a:p>
        </p:txBody>
      </p:sp>
      <p:sp>
        <p:nvSpPr>
          <p:cNvPr id="10" name="card-125"/>
          <p:cNvSpPr/>
          <p:nvPr/>
        </p:nvSpPr>
        <p:spPr>
          <a:xfrm>
            <a:off x="8115605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1" name="num-126"/>
          <p:cNvSpPr/>
          <p:nvPr/>
        </p:nvSpPr>
        <p:spPr>
          <a:xfrm>
            <a:off x="9184386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12" name="text-127"/>
          <p:cNvSpPr txBox="1"/>
          <p:nvPr/>
        </p:nvSpPr>
        <p:spPr>
          <a:xfrm>
            <a:off x="9184386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2</a:t>
            </a:r>
            <a:endParaRPr lang="ar-SA" sz="1400" dirty="0"/>
          </a:p>
        </p:txBody>
      </p:sp>
      <p:sp>
        <p:nvSpPr>
          <p:cNvPr id="13" name="text-128"/>
          <p:cNvSpPr txBox="1"/>
          <p:nvPr/>
        </p:nvSpPr>
        <p:spPr>
          <a:xfrm>
            <a:off x="8280197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المستندات</a:t>
            </a:r>
            <a:endParaRPr lang="ar-SA" sz="1600" dirty="0"/>
          </a:p>
        </p:txBody>
      </p:sp>
      <p:sp>
        <p:nvSpPr>
          <p:cNvPr id="14" name="text-129"/>
          <p:cNvSpPr txBox="1"/>
          <p:nvPr/>
        </p:nvSpPr>
        <p:spPr>
          <a:xfrm>
            <a:off x="8280197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رفع أو مسح، تشفير، واستخراج </a:t>
            </a:r>
            <a:r>
              <a:rPr lang="en-US" altLang="en-US" sz="1300" dirty="0">
                <a:solidFill>
                  <a:srgbClr val="5D7079"/>
                </a:solidFill>
              </a:rPr>
              <a:t>OCR</a:t>
            </a:r>
            <a:endParaRPr lang="ar-SA" sz="1300" dirty="0"/>
          </a:p>
        </p:txBody>
      </p:sp>
      <p:sp>
        <p:nvSpPr>
          <p:cNvPr id="15" name="text-130"/>
          <p:cNvSpPr txBox="1"/>
          <p:nvPr/>
        </p:nvSpPr>
        <p:spPr>
          <a:xfrm>
            <a:off x="7859573" y="28346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600" dirty="0">
                <a:solidFill>
                  <a:srgbClr val="8A9AA1"/>
                </a:solidFill>
              </a:rPr>
              <a:t>←</a:t>
            </a:r>
            <a:endParaRPr lang="ar-SA" sz="1600" dirty="0"/>
          </a:p>
        </p:txBody>
      </p:sp>
      <p:sp>
        <p:nvSpPr>
          <p:cNvPr id="16" name="card-131"/>
          <p:cNvSpPr/>
          <p:nvPr/>
        </p:nvSpPr>
        <p:spPr>
          <a:xfrm>
            <a:off x="6223864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F1ECFC"/>
          </a:solidFill>
          <a:ln w="9525">
            <a:solidFill>
              <a:srgbClr val="D9CDF5"/>
            </a:solidFill>
            <a:prstDash val="solid"/>
          </a:ln>
        </p:spPr>
      </p:sp>
      <p:sp>
        <p:nvSpPr>
          <p:cNvPr id="17" name="num-132"/>
          <p:cNvSpPr/>
          <p:nvPr/>
        </p:nvSpPr>
        <p:spPr>
          <a:xfrm>
            <a:off x="7292645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18" name="text-133"/>
          <p:cNvSpPr txBox="1"/>
          <p:nvPr/>
        </p:nvSpPr>
        <p:spPr>
          <a:xfrm>
            <a:off x="7292645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3</a:t>
            </a:r>
            <a:endParaRPr lang="ar-SA" sz="1400" dirty="0"/>
          </a:p>
        </p:txBody>
      </p:sp>
      <p:sp>
        <p:nvSpPr>
          <p:cNvPr id="19" name="text-134"/>
          <p:cNvSpPr txBox="1"/>
          <p:nvPr/>
        </p:nvSpPr>
        <p:spPr>
          <a:xfrm>
            <a:off x="6388456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التحليل الذكي</a:t>
            </a:r>
            <a:endParaRPr lang="ar-SA" sz="1600" dirty="0"/>
          </a:p>
        </p:txBody>
      </p:sp>
      <p:sp>
        <p:nvSpPr>
          <p:cNvPr id="20" name="text-135"/>
          <p:cNvSpPr txBox="1"/>
          <p:nvPr/>
        </p:nvSpPr>
        <p:spPr>
          <a:xfrm>
            <a:off x="6388456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إخفاء الهوية، استرجاع المواد، التقييم</a:t>
            </a:r>
            <a:endParaRPr lang="ar-SA" sz="1300" dirty="0"/>
          </a:p>
        </p:txBody>
      </p:sp>
      <p:sp>
        <p:nvSpPr>
          <p:cNvPr id="21" name="text-136"/>
          <p:cNvSpPr txBox="1"/>
          <p:nvPr/>
        </p:nvSpPr>
        <p:spPr>
          <a:xfrm>
            <a:off x="5967832" y="28346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600" dirty="0">
                <a:solidFill>
                  <a:srgbClr val="8A9AA1"/>
                </a:solidFill>
              </a:rPr>
              <a:t>←</a:t>
            </a:r>
            <a:endParaRPr lang="ar-SA" sz="1600" dirty="0"/>
          </a:p>
        </p:txBody>
      </p:sp>
      <p:sp>
        <p:nvSpPr>
          <p:cNvPr id="22" name="card-137"/>
          <p:cNvSpPr/>
          <p:nvPr/>
        </p:nvSpPr>
        <p:spPr>
          <a:xfrm>
            <a:off x="4332122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F1ECFC"/>
          </a:solidFill>
          <a:ln w="9525">
            <a:solidFill>
              <a:srgbClr val="D9CDF5"/>
            </a:solidFill>
            <a:prstDash val="solid"/>
          </a:ln>
        </p:spPr>
      </p:sp>
      <p:sp>
        <p:nvSpPr>
          <p:cNvPr id="23" name="num-138"/>
          <p:cNvSpPr/>
          <p:nvPr/>
        </p:nvSpPr>
        <p:spPr>
          <a:xfrm>
            <a:off x="5400904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24" name="text-139"/>
          <p:cNvSpPr txBox="1"/>
          <p:nvPr/>
        </p:nvSpPr>
        <p:spPr>
          <a:xfrm>
            <a:off x="5400904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4</a:t>
            </a:r>
            <a:endParaRPr lang="ar-SA" sz="1400" dirty="0"/>
          </a:p>
        </p:txBody>
      </p:sp>
      <p:sp>
        <p:nvSpPr>
          <p:cNvPr id="25" name="text-140"/>
          <p:cNvSpPr txBox="1"/>
          <p:nvPr/>
        </p:nvSpPr>
        <p:spPr>
          <a:xfrm>
            <a:off x="4496714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مسودة مُسندة</a:t>
            </a:r>
            <a:endParaRPr lang="ar-SA" sz="1600" dirty="0"/>
          </a:p>
        </p:txBody>
      </p:sp>
      <p:sp>
        <p:nvSpPr>
          <p:cNvPr id="26" name="text-141"/>
          <p:cNvSpPr txBox="1"/>
          <p:nvPr/>
        </p:nvSpPr>
        <p:spPr>
          <a:xfrm>
            <a:off x="4496714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إفادة رسمية مع الاستشهادات</a:t>
            </a:r>
            <a:endParaRPr lang="ar-SA" sz="1300" dirty="0"/>
          </a:p>
        </p:txBody>
      </p:sp>
      <p:sp>
        <p:nvSpPr>
          <p:cNvPr id="27" name="text-142"/>
          <p:cNvSpPr txBox="1"/>
          <p:nvPr/>
        </p:nvSpPr>
        <p:spPr>
          <a:xfrm>
            <a:off x="4076090" y="28346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600" dirty="0">
                <a:solidFill>
                  <a:srgbClr val="8A9AA1"/>
                </a:solidFill>
              </a:rPr>
              <a:t>←</a:t>
            </a:r>
            <a:endParaRPr lang="ar-SA" sz="1600" dirty="0"/>
          </a:p>
        </p:txBody>
      </p:sp>
      <p:sp>
        <p:nvSpPr>
          <p:cNvPr id="28" name="card-143"/>
          <p:cNvSpPr/>
          <p:nvPr/>
        </p:nvSpPr>
        <p:spPr>
          <a:xfrm>
            <a:off x="2440381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F5ECDC"/>
          </a:solidFill>
          <a:ln w="9525">
            <a:solidFill>
              <a:srgbClr val="EAD9B8"/>
            </a:solidFill>
            <a:prstDash val="solid"/>
          </a:ln>
        </p:spPr>
      </p:sp>
      <p:sp>
        <p:nvSpPr>
          <p:cNvPr id="29" name="num-144"/>
          <p:cNvSpPr/>
          <p:nvPr/>
        </p:nvSpPr>
        <p:spPr>
          <a:xfrm>
            <a:off x="3509162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30" name="text-145"/>
          <p:cNvSpPr txBox="1"/>
          <p:nvPr/>
        </p:nvSpPr>
        <p:spPr>
          <a:xfrm>
            <a:off x="3509162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5</a:t>
            </a:r>
            <a:endParaRPr lang="ar-SA" sz="1400" dirty="0"/>
          </a:p>
        </p:txBody>
      </p:sp>
      <p:sp>
        <p:nvSpPr>
          <p:cNvPr id="31" name="text-146"/>
          <p:cNvSpPr txBox="1"/>
          <p:nvPr/>
        </p:nvSpPr>
        <p:spPr>
          <a:xfrm>
            <a:off x="2604973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مراجعة المحامي</a:t>
            </a:r>
            <a:endParaRPr lang="ar-SA" sz="1600" dirty="0"/>
          </a:p>
        </p:txBody>
      </p:sp>
      <p:sp>
        <p:nvSpPr>
          <p:cNvPr id="32" name="text-147"/>
          <p:cNvSpPr txBox="1"/>
          <p:nvPr/>
        </p:nvSpPr>
        <p:spPr>
          <a:xfrm>
            <a:off x="2604973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تعديل أو طلب معلومات، ثم توقيع</a:t>
            </a:r>
            <a:endParaRPr lang="ar-SA" sz="1300" dirty="0"/>
          </a:p>
        </p:txBody>
      </p:sp>
      <p:sp>
        <p:nvSpPr>
          <p:cNvPr id="33" name="text-148"/>
          <p:cNvSpPr txBox="1"/>
          <p:nvPr/>
        </p:nvSpPr>
        <p:spPr>
          <a:xfrm>
            <a:off x="2184349" y="2834640"/>
            <a:ext cx="256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600" dirty="0">
                <a:solidFill>
                  <a:srgbClr val="8A9AA1"/>
                </a:solidFill>
              </a:rPr>
              <a:t>←</a:t>
            </a:r>
            <a:endParaRPr lang="ar-SA" sz="1600" dirty="0"/>
          </a:p>
        </p:txBody>
      </p:sp>
      <p:sp>
        <p:nvSpPr>
          <p:cNvPr id="34" name="card-149"/>
          <p:cNvSpPr/>
          <p:nvPr/>
        </p:nvSpPr>
        <p:spPr>
          <a:xfrm>
            <a:off x="548640" y="1828800"/>
            <a:ext cx="1635709" cy="2377440"/>
          </a:xfrm>
          <a:prstGeom prst="roundRect">
            <a:avLst>
              <a:gd name="adj" fmla="val 7826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35" name="num-150"/>
          <p:cNvSpPr/>
          <p:nvPr/>
        </p:nvSpPr>
        <p:spPr>
          <a:xfrm>
            <a:off x="1617421" y="2029968"/>
            <a:ext cx="384048" cy="384048"/>
          </a:xfrm>
          <a:prstGeom prst="ellipse">
            <a:avLst/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36" name="text-151"/>
          <p:cNvSpPr txBox="1"/>
          <p:nvPr/>
        </p:nvSpPr>
        <p:spPr>
          <a:xfrm>
            <a:off x="1617421" y="2029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FFFFFF"/>
                </a:solidFill>
              </a:rPr>
              <a:t>6</a:t>
            </a:r>
            <a:endParaRPr lang="ar-SA" sz="1400" dirty="0"/>
          </a:p>
        </p:txBody>
      </p:sp>
      <p:sp>
        <p:nvSpPr>
          <p:cNvPr id="37" name="text-152"/>
          <p:cNvSpPr txBox="1"/>
          <p:nvPr/>
        </p:nvSpPr>
        <p:spPr>
          <a:xfrm>
            <a:off x="713232" y="2606040"/>
            <a:ext cx="130652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chemeClr val="tx1"/>
                </a:solidFill>
              </a:rPr>
              <a:t>رد معتمد</a:t>
            </a:r>
            <a:endParaRPr lang="ar-SA" sz="1600" dirty="0"/>
          </a:p>
        </p:txBody>
      </p:sp>
      <p:sp>
        <p:nvSpPr>
          <p:cNvPr id="38" name="text-153"/>
          <p:cNvSpPr txBox="1"/>
          <p:nvPr/>
        </p:nvSpPr>
        <p:spPr>
          <a:xfrm>
            <a:off x="713232" y="3063240"/>
            <a:ext cx="130652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إشعار، </a:t>
            </a:r>
            <a:r>
              <a:rPr lang="en-US" altLang="en-US" sz="1300" dirty="0">
                <a:solidFill>
                  <a:srgbClr val="5D7079"/>
                </a:solidFill>
              </a:rPr>
              <a:t>PDF</a:t>
            </a:r>
            <a:r>
              <a:rPr lang="ar-SA" altLang="en-US" sz="1300" dirty="0">
                <a:solidFill>
                  <a:srgbClr val="5D7079"/>
                </a:solidFill>
              </a:rPr>
              <a:t> موقّع، تقديم للجهة</a:t>
            </a:r>
            <a:endParaRPr lang="ar-SA" sz="1300" dirty="0"/>
          </a:p>
        </p:txBody>
      </p:sp>
      <p:sp>
        <p:nvSpPr>
          <p:cNvPr id="39" name="card-154"/>
          <p:cNvSpPr/>
          <p:nvPr/>
        </p:nvSpPr>
        <p:spPr>
          <a:xfrm>
            <a:off x="548640" y="4617720"/>
            <a:ext cx="11094415" cy="1143000"/>
          </a:xfrm>
          <a:prstGeom prst="roundRect">
            <a:avLst>
              <a:gd name="adj" fmla="val 11200"/>
            </a:avLst>
          </a:prstGeom>
          <a:solidFill>
            <a:srgbClr val="F3F6F7"/>
          </a:solidFill>
          <a:ln w="9525">
            <a:solidFill>
              <a:srgbClr val="F3F6F7"/>
            </a:solidFill>
            <a:prstDash val="solid"/>
          </a:ln>
        </p:spPr>
      </p:sp>
      <p:sp>
        <p:nvSpPr>
          <p:cNvPr id="40" name="icon-bg-155"/>
          <p:cNvSpPr/>
          <p:nvPr/>
        </p:nvSpPr>
        <p:spPr>
          <a:xfrm>
            <a:off x="10774375" y="4873752"/>
            <a:ext cx="621792" cy="621792"/>
          </a:xfrm>
          <a:prstGeom prst="roundRect">
            <a:avLst>
              <a:gd name="adj" fmla="val 17647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pic>
        <p:nvPicPr>
          <p:cNvPr id="41" name="icon-15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29823" y="5029200"/>
            <a:ext cx="310896" cy="310896"/>
          </a:xfrm>
          <a:prstGeom prst="rect">
            <a:avLst/>
          </a:prstGeom>
        </p:spPr>
      </p:pic>
      <p:sp>
        <p:nvSpPr>
          <p:cNvPr id="42" name="text-157"/>
          <p:cNvSpPr txBox="1"/>
          <p:nvPr/>
        </p:nvSpPr>
        <p:spPr>
          <a:xfrm>
            <a:off x="822960" y="4709160"/>
            <a:ext cx="96313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rgbClr val="33474F"/>
                </a:solidFill>
              </a:rPr>
              <a:t>ومع كل مرحلة نظامية جديدة (التحقيق التفصيلي، الإحالة للهيئة الصحية الشرعية، التظلم) تبدأ دورة رد جديدة داخل القضية نفسها – وكل خطوة مسجلة في سجل التدقيق.</a:t>
            </a:r>
            <a:endParaRPr lang="ar-S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Screenshots · تطبيق الطبيب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تجربة عربية واضحة على الجوال</a:t>
            </a:r>
            <a:endParaRPr lang="ar-SA" sz="3000" dirty="0"/>
          </a:p>
        </p:txBody>
      </p:sp>
      <p:sp>
        <p:nvSpPr>
          <p:cNvPr id="4" name="phone-158"/>
          <p:cNvSpPr/>
          <p:nvPr/>
        </p:nvSpPr>
        <p:spPr>
          <a:xfrm>
            <a:off x="9795967" y="16276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5" name="screen-159" descr="لقطة من تطبيق الطبيب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9975" y="1691640"/>
            <a:ext cx="1783080" cy="3858768"/>
          </a:xfrm>
          <a:prstGeom prst="rect">
            <a:avLst/>
          </a:prstGeom>
        </p:spPr>
      </p:pic>
      <p:sp>
        <p:nvSpPr>
          <p:cNvPr id="6" name="text-160"/>
          <p:cNvSpPr txBox="1"/>
          <p:nvPr/>
        </p:nvSpPr>
        <p:spPr>
          <a:xfrm>
            <a:off x="9768535" y="56875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الرئيسية والمواعيد</a:t>
            </a:r>
            <a:endParaRPr lang="ar-SA" sz="1300" dirty="0"/>
          </a:p>
        </p:txBody>
      </p:sp>
      <p:sp>
        <p:nvSpPr>
          <p:cNvPr id="7" name="phone-161"/>
          <p:cNvSpPr/>
          <p:nvPr/>
        </p:nvSpPr>
        <p:spPr>
          <a:xfrm>
            <a:off x="7468133" y="16276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8" name="screen-162" descr="لقطة من تطبيق الطبيب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2141" y="1691640"/>
            <a:ext cx="1783080" cy="3858768"/>
          </a:xfrm>
          <a:prstGeom prst="rect">
            <a:avLst/>
          </a:prstGeom>
        </p:spPr>
      </p:pic>
      <p:sp>
        <p:nvSpPr>
          <p:cNvPr id="9" name="text-163"/>
          <p:cNvSpPr txBox="1"/>
          <p:nvPr/>
        </p:nvSpPr>
        <p:spPr>
          <a:xfrm>
            <a:off x="7440701" y="56875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المستندات و </a:t>
            </a:r>
            <a:r>
              <a:rPr lang="en-US" altLang="en-US" sz="1300" b="1" dirty="0">
                <a:solidFill>
                  <a:srgbClr val="33474F"/>
                </a:solidFill>
              </a:rPr>
              <a:t>OCR</a:t>
            </a:r>
            <a:endParaRPr lang="ar-SA" sz="1300" dirty="0"/>
          </a:p>
        </p:txBody>
      </p:sp>
      <p:sp>
        <p:nvSpPr>
          <p:cNvPr id="10" name="phone-164"/>
          <p:cNvSpPr/>
          <p:nvPr/>
        </p:nvSpPr>
        <p:spPr>
          <a:xfrm>
            <a:off x="5140300" y="16276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11" name="screen-165" descr="لقطة من تطبيق الطبيب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4308" y="1691640"/>
            <a:ext cx="1783080" cy="3858768"/>
          </a:xfrm>
          <a:prstGeom prst="rect">
            <a:avLst/>
          </a:prstGeom>
        </p:spPr>
      </p:pic>
      <p:sp>
        <p:nvSpPr>
          <p:cNvPr id="12" name="text-166"/>
          <p:cNvSpPr txBox="1"/>
          <p:nvPr/>
        </p:nvSpPr>
        <p:spPr>
          <a:xfrm>
            <a:off x="5112868" y="56875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المعالجة الذكية</a:t>
            </a:r>
            <a:endParaRPr lang="ar-SA" sz="1300" dirty="0"/>
          </a:p>
        </p:txBody>
      </p:sp>
      <p:sp>
        <p:nvSpPr>
          <p:cNvPr id="13" name="phone-167"/>
          <p:cNvSpPr/>
          <p:nvPr/>
        </p:nvSpPr>
        <p:spPr>
          <a:xfrm>
            <a:off x="2812466" y="16276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14" name="screen-168" descr="لقطة من تطبيق الطبيب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474" y="1691640"/>
            <a:ext cx="1783080" cy="3858768"/>
          </a:xfrm>
          <a:prstGeom prst="rect">
            <a:avLst/>
          </a:prstGeom>
        </p:spPr>
      </p:pic>
      <p:sp>
        <p:nvSpPr>
          <p:cNvPr id="15" name="text-169"/>
          <p:cNvSpPr txBox="1"/>
          <p:nvPr/>
        </p:nvSpPr>
        <p:spPr>
          <a:xfrm>
            <a:off x="2785034" y="56875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مسودة مع استشهادات</a:t>
            </a:r>
            <a:endParaRPr lang="ar-SA" sz="1300" dirty="0"/>
          </a:p>
        </p:txBody>
      </p:sp>
      <p:sp>
        <p:nvSpPr>
          <p:cNvPr id="16" name="phone-170"/>
          <p:cNvSpPr/>
          <p:nvPr/>
        </p:nvSpPr>
        <p:spPr>
          <a:xfrm>
            <a:off x="484632" y="1627632"/>
            <a:ext cx="1911096" cy="3986784"/>
          </a:xfrm>
          <a:prstGeom prst="roundRect">
            <a:avLst>
              <a:gd name="adj" fmla="val 10526"/>
            </a:avLst>
          </a:prstGeom>
          <a:solidFill>
            <a:srgbClr val="0B1418"/>
          </a:solidFill>
          <a:ln w="12700">
            <a:solidFill>
              <a:srgbClr val="0B1418"/>
            </a:solidFill>
            <a:prstDash val="solid"/>
          </a:ln>
          <a:effectLst>
            <a:outerShdw sx="100000" sy="100000" kx="0" ky="0" algn="bl" rotWithShape="0" blurRad="127000" dist="50800" dir="5400000">
              <a:srgbClr val="0A2E3B">
                <a:alpha val="25000"/>
              </a:srgbClr>
            </a:outerShdw>
          </a:effectLst>
        </p:spPr>
      </p:sp>
      <p:pic>
        <p:nvPicPr>
          <p:cNvPr id="17" name="screen-171" descr="لقطة من تطبيق الطبيب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1691640"/>
            <a:ext cx="1783080" cy="3858768"/>
          </a:xfrm>
          <a:prstGeom prst="rect">
            <a:avLst/>
          </a:prstGeom>
        </p:spPr>
      </p:pic>
      <p:sp>
        <p:nvSpPr>
          <p:cNvPr id="18" name="text-172"/>
          <p:cNvSpPr txBox="1"/>
          <p:nvPr/>
        </p:nvSpPr>
        <p:spPr>
          <a:xfrm>
            <a:off x="457200" y="5687568"/>
            <a:ext cx="1965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المستشار الذكي</a:t>
            </a:r>
            <a:endParaRPr lang="ar-SA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Screenshots · بوابات الويب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مساحة عمل المحامي ولوحة الإدارة</a:t>
            </a:r>
            <a:endParaRPr lang="ar-SA" sz="3000" dirty="0"/>
          </a:p>
        </p:txBody>
      </p:sp>
      <p:sp>
        <p:nvSpPr>
          <p:cNvPr id="4" name="shot-frame-173"/>
          <p:cNvSpPr/>
          <p:nvPr/>
        </p:nvSpPr>
        <p:spPr>
          <a:xfrm>
            <a:off x="6260440" y="1764792"/>
            <a:ext cx="5400904" cy="3389281"/>
          </a:xfrm>
          <a:prstGeom prst="rect">
            <a:avLst/>
          </a:prstGeom>
          <a:solidFill>
            <a:srgbClr val="E2E9EB"/>
          </a:solidFill>
          <a:ln w="12700">
            <a:solidFill>
              <a:srgbClr val="E2E9EB"/>
            </a:solidFill>
            <a:prstDash val="solid"/>
          </a:ln>
          <a:effectLst>
            <a:outerShdw sx="100000" sy="100000" kx="0" ky="0" algn="bl" rotWithShape="0" blurRad="152400" dist="50800" dir="5400000">
              <a:srgbClr val="0A2E3B">
                <a:alpha val="18000"/>
              </a:srgbClr>
            </a:outerShdw>
          </a:effectLst>
        </p:spPr>
      </p:sp>
      <p:pic>
        <p:nvPicPr>
          <p:cNvPr id="5" name="shot-174" descr="لقطة من بوابات الويب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8728" y="1783080"/>
            <a:ext cx="5364328" cy="3352705"/>
          </a:xfrm>
          <a:prstGeom prst="rect">
            <a:avLst/>
          </a:prstGeom>
        </p:spPr>
      </p:pic>
      <p:sp>
        <p:nvSpPr>
          <p:cNvPr id="6" name="shot-frame-175"/>
          <p:cNvSpPr/>
          <p:nvPr/>
        </p:nvSpPr>
        <p:spPr>
          <a:xfrm>
            <a:off x="530352" y="1764792"/>
            <a:ext cx="5400904" cy="3389281"/>
          </a:xfrm>
          <a:prstGeom prst="rect">
            <a:avLst/>
          </a:prstGeom>
          <a:solidFill>
            <a:srgbClr val="E2E9EB"/>
          </a:solidFill>
          <a:ln w="12700">
            <a:solidFill>
              <a:srgbClr val="E2E9EB"/>
            </a:solidFill>
            <a:prstDash val="solid"/>
          </a:ln>
          <a:effectLst>
            <a:outerShdw sx="100000" sy="100000" kx="0" ky="0" algn="bl" rotWithShape="0" blurRad="152400" dist="50800" dir="5400000">
              <a:srgbClr val="0A2E3B">
                <a:alpha val="18000"/>
              </a:srgbClr>
            </a:outerShdw>
          </a:effectLst>
        </p:spPr>
      </p:sp>
      <p:pic>
        <p:nvPicPr>
          <p:cNvPr id="7" name="shot-176" descr="لقطة من بوابات الويب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783080"/>
            <a:ext cx="5364328" cy="3352705"/>
          </a:xfrm>
          <a:prstGeom prst="rect">
            <a:avLst/>
          </a:prstGeom>
        </p:spPr>
      </p:pic>
      <p:sp>
        <p:nvSpPr>
          <p:cNvPr id="8" name="text-177"/>
          <p:cNvSpPr txBox="1"/>
          <p:nvPr/>
        </p:nvSpPr>
        <p:spPr>
          <a:xfrm>
            <a:off x="6278728" y="5318665"/>
            <a:ext cx="5364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33474F"/>
                </a:solidFill>
              </a:rPr>
              <a:t>مراجعة المسودة بجوار المصادر وفحوصات الجودة</a:t>
            </a:r>
            <a:endParaRPr lang="ar-SA" sz="1400" dirty="0"/>
          </a:p>
        </p:txBody>
      </p:sp>
      <p:sp>
        <p:nvSpPr>
          <p:cNvPr id="9" name="text-178"/>
          <p:cNvSpPr txBox="1"/>
          <p:nvPr/>
        </p:nvSpPr>
        <p:spPr>
          <a:xfrm>
            <a:off x="548640" y="5318665"/>
            <a:ext cx="536432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ctr" indent="0" marL="0">
              <a:buNone/>
            </a:pPr>
            <a:r>
              <a:rPr lang="ar-SA" altLang="en-US" sz="1400" b="1" dirty="0">
                <a:solidFill>
                  <a:srgbClr val="33474F"/>
                </a:solidFill>
              </a:rPr>
              <a:t>مؤشرات المنصة وصحة الذكاء الاصطناعي</a:t>
            </a:r>
            <a:endParaRPr lang="ar-S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ذكاء اصطناعي موثوق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لا ادعاء دون مصدر، ولا رد دون محامٍ</a:t>
            </a:r>
            <a:endParaRPr lang="ar-SA" sz="3000" dirty="0"/>
          </a:p>
        </p:txBody>
      </p:sp>
      <p:pic>
        <p:nvPicPr>
          <p:cNvPr id="4" name="check-179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95583" y="1865376"/>
            <a:ext cx="310896" cy="310896"/>
          </a:xfrm>
          <a:prstGeom prst="rect">
            <a:avLst/>
          </a:prstGeom>
        </p:spPr>
      </p:pic>
      <p:sp>
        <p:nvSpPr>
          <p:cNvPr id="5" name="text-180"/>
          <p:cNvSpPr txBox="1"/>
          <p:nvPr/>
        </p:nvSpPr>
        <p:spPr>
          <a:xfrm>
            <a:off x="6309360" y="1828800"/>
            <a:ext cx="4830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50" b="1" dirty="0">
                <a:solidFill>
                  <a:srgbClr val="0A2E3B"/>
                </a:solidFill>
              </a:rPr>
              <a:t>استرجاع معزز (</a:t>
            </a:r>
            <a:r>
              <a:rPr lang="en-US" altLang="en-US" sz="1550" b="1" dirty="0">
                <a:solidFill>
                  <a:srgbClr val="0A2E3B"/>
                </a:solidFill>
              </a:rPr>
              <a:t>RAG</a:t>
            </a:r>
            <a:r>
              <a:rPr lang="ar-SA" altLang="en-US" sz="1550" b="1" dirty="0">
                <a:solidFill>
                  <a:srgbClr val="0A2E3B"/>
                </a:solidFill>
              </a:rPr>
              <a:t>) </a:t>
            </a:r>
            <a:r>
              <a:rPr lang="ar-SA" altLang="en-US" sz="1550" dirty="0">
                <a:solidFill>
                  <a:srgbClr val="33474F"/>
                </a:solidFill>
              </a:rPr>
              <a:t>من الأنظمة واللوائح المفهرسة فقط، بإصداراتها السارية.</a:t>
            </a:r>
            <a:endParaRPr lang="ar-SA" sz="1550" dirty="0"/>
          </a:p>
        </p:txBody>
      </p:sp>
      <p:pic>
        <p:nvPicPr>
          <p:cNvPr id="6" name="check-18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5583" y="2642616"/>
            <a:ext cx="310896" cy="310896"/>
          </a:xfrm>
          <a:prstGeom prst="rect">
            <a:avLst/>
          </a:prstGeom>
        </p:spPr>
      </p:pic>
      <p:sp>
        <p:nvSpPr>
          <p:cNvPr id="7" name="text-182"/>
          <p:cNvSpPr txBox="1"/>
          <p:nvPr/>
        </p:nvSpPr>
        <p:spPr>
          <a:xfrm>
            <a:off x="6309360" y="2606040"/>
            <a:ext cx="4830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50" b="1" dirty="0">
                <a:solidFill>
                  <a:srgbClr val="0A2E3B"/>
                </a:solidFill>
              </a:rPr>
              <a:t>استشهادات قابلة للتحقق </a:t>
            </a:r>
            <a:r>
              <a:rPr lang="ar-SA" altLang="en-US" sz="1550" dirty="0">
                <a:solidFill>
                  <a:srgbClr val="33474F"/>
                </a:solidFill>
              </a:rPr>
              <a:t>— نقرة تعرض نص المادة، وتحقق آلي من كل استشهاد.</a:t>
            </a:r>
            <a:endParaRPr lang="ar-SA" sz="1550" dirty="0"/>
          </a:p>
        </p:txBody>
      </p:sp>
      <p:pic>
        <p:nvPicPr>
          <p:cNvPr id="8" name="check-18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583" y="3419856"/>
            <a:ext cx="310896" cy="310896"/>
          </a:xfrm>
          <a:prstGeom prst="rect">
            <a:avLst/>
          </a:prstGeom>
        </p:spPr>
      </p:pic>
      <p:sp>
        <p:nvSpPr>
          <p:cNvPr id="9" name="text-184"/>
          <p:cNvSpPr txBox="1"/>
          <p:nvPr/>
        </p:nvSpPr>
        <p:spPr>
          <a:xfrm>
            <a:off x="6309360" y="3383280"/>
            <a:ext cx="4830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50" b="1" dirty="0">
                <a:solidFill>
                  <a:srgbClr val="0A2E3B"/>
                </a:solidFill>
              </a:rPr>
              <a:t>إخفاء هوية المريض </a:t>
            </a:r>
            <a:r>
              <a:rPr lang="ar-SA" altLang="en-US" sz="1550" dirty="0">
                <a:solidFill>
                  <a:srgbClr val="33474F"/>
                </a:solidFill>
              </a:rPr>
              <a:t>قبل أي معالجة بالنموذج اللغوي.</a:t>
            </a:r>
            <a:endParaRPr lang="ar-SA" sz="1550" dirty="0"/>
          </a:p>
        </p:txBody>
      </p:sp>
      <p:pic>
        <p:nvPicPr>
          <p:cNvPr id="10" name="check-185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5583" y="4197096"/>
            <a:ext cx="310896" cy="310896"/>
          </a:xfrm>
          <a:prstGeom prst="rect">
            <a:avLst/>
          </a:prstGeom>
        </p:spPr>
      </p:pic>
      <p:sp>
        <p:nvSpPr>
          <p:cNvPr id="11" name="text-186"/>
          <p:cNvSpPr txBox="1"/>
          <p:nvPr/>
        </p:nvSpPr>
        <p:spPr>
          <a:xfrm>
            <a:off x="6309360" y="4160520"/>
            <a:ext cx="4830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50" b="1" dirty="0">
                <a:solidFill>
                  <a:srgbClr val="0A2E3B"/>
                </a:solidFill>
              </a:rPr>
              <a:t>يرفض التخمين </a:t>
            </a:r>
            <a:r>
              <a:rPr lang="ar-SA" altLang="en-US" sz="1550" dirty="0">
                <a:solidFill>
                  <a:srgbClr val="33474F"/>
                </a:solidFill>
              </a:rPr>
              <a:t>عند ضعف المصادر ويقترح التحويل لمحامٍ.</a:t>
            </a:r>
            <a:endParaRPr lang="ar-SA" sz="1550" dirty="0"/>
          </a:p>
        </p:txBody>
      </p:sp>
      <p:pic>
        <p:nvPicPr>
          <p:cNvPr id="12" name="check-187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95583" y="4974336"/>
            <a:ext cx="310896" cy="310896"/>
          </a:xfrm>
          <a:prstGeom prst="rect">
            <a:avLst/>
          </a:prstGeom>
        </p:spPr>
      </p:pic>
      <p:sp>
        <p:nvSpPr>
          <p:cNvPr id="13" name="text-188"/>
          <p:cNvSpPr txBox="1"/>
          <p:nvPr/>
        </p:nvSpPr>
        <p:spPr>
          <a:xfrm>
            <a:off x="6309360" y="4937760"/>
            <a:ext cx="4830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50" b="1" dirty="0">
                <a:solidFill>
                  <a:srgbClr val="0A2E3B"/>
                </a:solidFill>
              </a:rPr>
              <a:t>اعتماد بشري إلزامي </a:t>
            </a:r>
            <a:r>
              <a:rPr lang="ar-SA" altLang="en-US" sz="1550" dirty="0">
                <a:solidFill>
                  <a:srgbClr val="33474F"/>
                </a:solidFill>
              </a:rPr>
              <a:t>مع إصدارات وتتبع تغييرات وسجل تدقيق.</a:t>
            </a:r>
            <a:endParaRPr lang="ar-SA" sz="1550" dirty="0"/>
          </a:p>
        </p:txBody>
      </p:sp>
      <p:sp>
        <p:nvSpPr>
          <p:cNvPr id="14" name="shot-frame-189"/>
          <p:cNvSpPr/>
          <p:nvPr/>
        </p:nvSpPr>
        <p:spPr>
          <a:xfrm>
            <a:off x="530352" y="1901952"/>
            <a:ext cx="5431536" cy="3408426"/>
          </a:xfrm>
          <a:prstGeom prst="rect">
            <a:avLst/>
          </a:prstGeom>
          <a:solidFill>
            <a:srgbClr val="E2E9EB"/>
          </a:solidFill>
          <a:ln w="12700">
            <a:solidFill>
              <a:srgbClr val="E2E9EB"/>
            </a:solidFill>
            <a:prstDash val="solid"/>
          </a:ln>
          <a:effectLst>
            <a:outerShdw sx="100000" sy="100000" kx="0" ky="0" algn="bl" rotWithShape="0" blurRad="152400" dist="50800" dir="5400000">
              <a:srgbClr val="0A2E3B">
                <a:alpha val="18000"/>
              </a:srgbClr>
            </a:outerShdw>
          </a:effectLst>
        </p:spPr>
      </p:sp>
      <p:pic>
        <p:nvPicPr>
          <p:cNvPr id="15" name="shot-190" descr="لقطة من بوابات الويب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640" y="1920240"/>
            <a:ext cx="5394960" cy="337185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191"/>
          <p:cNvSpPr txBox="1"/>
          <p:nvPr/>
        </p:nvSpPr>
        <p:spPr>
          <a:xfrm>
            <a:off x="3840480" y="1371600"/>
            <a:ext cx="78025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8FE3D3"/>
                </a:solidFill>
              </a:rPr>
              <a:t>رابط تجربة </a:t>
            </a:r>
            <a:r>
              <a:rPr lang="en-US" altLang="en-US" sz="1500" b="1" dirty="0">
                <a:solidFill>
                  <a:srgbClr val="8FE3D3"/>
                </a:solidFill>
              </a:rPr>
              <a:t>Prototype</a:t>
            </a:r>
            <a:endParaRPr lang="ar-SA" sz="1500" dirty="0"/>
          </a:p>
        </p:txBody>
      </p:sp>
      <p:sp>
        <p:nvSpPr>
          <p:cNvPr id="3" name="text-192"/>
          <p:cNvSpPr txBox="1"/>
          <p:nvPr/>
        </p:nvSpPr>
        <p:spPr>
          <a:xfrm>
            <a:off x="3840480" y="1828800"/>
            <a:ext cx="78025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800" b="1" dirty="0">
                <a:solidFill>
                  <a:srgbClr val="FFFFFF"/>
                </a:solidFill>
              </a:rPr>
              <a:t>جرّب دورة القضية بنفسك</a:t>
            </a:r>
            <a:endParaRPr lang="ar-SA" sz="3800" dirty="0"/>
          </a:p>
        </p:txBody>
      </p:sp>
      <p:sp>
        <p:nvSpPr>
          <p:cNvPr id="4" name="text-193"/>
          <p:cNvSpPr txBox="1"/>
          <p:nvPr/>
        </p:nvSpPr>
        <p:spPr>
          <a:xfrm>
            <a:off x="3840480" y="2880360"/>
            <a:ext cx="78025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dirty="0">
                <a:solidFill>
                  <a:srgbClr val="B7CFD5"/>
                </a:solidFill>
              </a:rPr>
              <a:t>النموذج التفاعلي يعمل على الجوال والكمبيوتر، بثلاثة أدوار وجولة موجهة من 10 خطوات – ببيانات تجريبية بالكامل.</a:t>
            </a:r>
            <a:endParaRPr lang="ar-SA" sz="1700" dirty="0"/>
          </a:p>
        </p:txBody>
      </p:sp>
      <p:sp>
        <p:nvSpPr>
          <p:cNvPr id="5" name="text-194"/>
          <p:cNvSpPr txBox="1"/>
          <p:nvPr/>
        </p:nvSpPr>
        <p:spPr>
          <a:xfrm>
            <a:off x="3840480" y="4023360"/>
            <a:ext cx="78025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800" dirty="0">
                <a:solidFill>
                  <a:srgbClr val="8FE3D3"/>
                </a:solidFill>
              </a:rPr>
              <a:t>[يُضاف رابط النشر هنا]</a:t>
            </a:r>
            <a:endParaRPr lang="ar-SA" sz="1800" dirty="0"/>
          </a:p>
        </p:txBody>
      </p:sp>
      <p:sp>
        <p:nvSpPr>
          <p:cNvPr id="6" name="card-195"/>
          <p:cNvSpPr/>
          <p:nvPr/>
        </p:nvSpPr>
        <p:spPr>
          <a:xfrm>
            <a:off x="914400" y="1828800"/>
            <a:ext cx="2377440" cy="2377440"/>
          </a:xfrm>
          <a:prstGeom prst="roundRect">
            <a:avLst>
              <a:gd name="adj" fmla="val 5385"/>
            </a:avLst>
          </a:prstGeom>
          <a:solidFill>
            <a:srgbClr val="0F3D4C"/>
          </a:solidFill>
          <a:ln w="9525">
            <a:solidFill>
              <a:srgbClr val="2A5563"/>
            </a:solidFill>
            <a:prstDash val="solid"/>
          </a:ln>
        </p:spPr>
      </p:sp>
      <p:sp>
        <p:nvSpPr>
          <p:cNvPr id="7" name="text-196"/>
          <p:cNvSpPr txBox="1"/>
          <p:nvPr/>
        </p:nvSpPr>
        <p:spPr>
          <a:xfrm>
            <a:off x="1051560" y="2377440"/>
            <a:ext cx="2103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dirty="0">
                <a:solidFill>
                  <a:srgbClr val="B7CFD5"/>
                </a:solidFill>
              </a:rPr>
              <a:t>يظهر رمز </a:t>
            </a:r>
            <a:r>
              <a:rPr lang="en-US" altLang="en-US" sz="1200" dirty="0">
                <a:solidFill>
                  <a:srgbClr val="B7CFD5"/>
                </a:solidFill>
              </a:rPr>
              <a:t>QR</a:t>
            </a:r>
            <a:r>
              <a:rPr lang="ar-SA" altLang="en-US" sz="1200" dirty="0">
                <a:solidFill>
                  <a:srgbClr val="B7CFD5"/>
                </a:solidFill>
              </a:rPr>
              <a:t> هنا بعد إضافة رابط النشر في </a:t>
            </a:r>
            <a:r>
              <a:rPr lang="en-US" altLang="en-US" sz="1200" dirty="0">
                <a:solidFill>
                  <a:srgbClr val="B7CFD5"/>
                </a:solidFill>
              </a:rPr>
              <a:t>config.js</a:t>
            </a:r>
            <a:r>
              <a:rPr lang="ar-SA" altLang="en-US" sz="1200" dirty="0">
                <a:solidFill>
                  <a:srgbClr val="B7CFD5"/>
                </a:solidFill>
              </a:rPr>
              <a:t> وإعادة البناء</a:t>
            </a:r>
            <a:endParaRPr lang="ar-SA" sz="1200" dirty="0"/>
          </a:p>
        </p:txBody>
      </p:sp>
      <p:sp>
        <p:nvSpPr>
          <p:cNvPr id="8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ar-SA" sz="4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197"/>
          <p:cNvSpPr txBox="1"/>
          <p:nvPr/>
        </p:nvSpPr>
        <p:spPr>
          <a:xfrm>
            <a:off x="548640" y="18288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8FE3D3"/>
                </a:solidFill>
              </a:rPr>
              <a:t>القسم الثاني</a:t>
            </a:r>
            <a:endParaRPr lang="ar-SA" sz="16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4800" b="1" dirty="0">
                <a:solidFill>
                  <a:schemeClr val="bg1"/>
                </a:solidFill>
              </a:rPr>
              <a:t>المرحلة الأولى</a:t>
            </a:r>
            <a:endParaRPr lang="ar-SA" sz="4800" dirty="0"/>
          </a:p>
        </p:txBody>
      </p:sp>
      <p:sp>
        <p:nvSpPr>
          <p:cNvPr id="4" name="text-198"/>
          <p:cNvSpPr txBox="1"/>
          <p:nvPr/>
        </p:nvSpPr>
        <p:spPr>
          <a:xfrm>
            <a:off x="548640" y="3566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2000" dirty="0">
                <a:solidFill>
                  <a:srgbClr val="B7CFD5"/>
                </a:solidFill>
              </a:rPr>
              <a:t>Product Discovery</a:t>
            </a:r>
            <a:r>
              <a:rPr lang="ar-SA" altLang="en-US" sz="2000" dirty="0">
                <a:solidFill>
                  <a:srgbClr val="B7CFD5"/>
                </a:solidFill>
              </a:rPr>
              <a:t> · </a:t>
            </a:r>
            <a:r>
              <a:rPr lang="en-US" altLang="en-US" sz="2000" dirty="0">
                <a:solidFill>
                  <a:srgbClr val="B7CFD5"/>
                </a:solidFill>
              </a:rPr>
              <a:t>UI/UX</a:t>
            </a:r>
            <a:r>
              <a:rPr lang="ar-SA" altLang="en-US" sz="2000" dirty="0">
                <a:solidFill>
                  <a:srgbClr val="B7CFD5"/>
                </a:solidFill>
              </a:rPr>
              <a:t> · </a:t>
            </a:r>
            <a:r>
              <a:rPr lang="en-US" altLang="en-US" sz="2000" dirty="0">
                <a:solidFill>
                  <a:srgbClr val="B7CFD5"/>
                </a:solidFill>
              </a:rPr>
              <a:t>Interactive Prototype</a:t>
            </a:r>
            <a:endParaRPr lang="ar-SA" sz="2000" dirty="0"/>
          </a:p>
        </p:txBody>
      </p:sp>
      <p:sp>
        <p:nvSpPr>
          <p:cNvPr id="5" name="text-199"/>
          <p:cNvSpPr txBox="1"/>
          <p:nvPr/>
        </p:nvSpPr>
        <p:spPr>
          <a:xfrm>
            <a:off x="548640" y="475488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1000" b="1" dirty="0">
                <a:solidFill>
                  <a:srgbClr val="1F4E59"/>
                </a:solidFill>
              </a:rPr>
              <a:t>01</a:t>
            </a:r>
            <a:endParaRPr lang="ar-SA" sz="1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نطاق Discovery &amp; Design والمخرجات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12 مخرجًا – جميعها قابلة للفتح والتجربة</a:t>
            </a:r>
            <a:endParaRPr lang="ar-SA" sz="3000" dirty="0"/>
          </a:p>
        </p:txBody>
      </p:sp>
      <p:pic>
        <p:nvPicPr>
          <p:cNvPr id="4" name="check-20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3871" y="1828800"/>
            <a:ext cx="292608" cy="292608"/>
          </a:xfrm>
          <a:prstGeom prst="rect">
            <a:avLst/>
          </a:prstGeom>
        </p:spPr>
      </p:pic>
      <p:sp>
        <p:nvSpPr>
          <p:cNvPr id="5" name="text-201"/>
          <p:cNvSpPr txBox="1"/>
          <p:nvPr/>
        </p:nvSpPr>
        <p:spPr>
          <a:xfrm>
            <a:off x="8127797" y="17830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تحليل شامل للفكرة والمتطلبات (</a:t>
            </a:r>
            <a:r>
              <a:rPr lang="en-US" altLang="en-US" sz="1500" dirty="0">
                <a:solidFill>
                  <a:schemeClr val="tx1"/>
                </a:solidFill>
              </a:rPr>
              <a:t>PRD</a:t>
            </a:r>
            <a:r>
              <a:rPr lang="ar-SA" altLang="en-US" sz="1500" dirty="0">
                <a:solidFill>
                  <a:schemeClr val="tx1"/>
                </a:solidFill>
              </a:rPr>
              <a:t>)</a:t>
            </a:r>
            <a:endParaRPr lang="ar-SA" sz="1500" dirty="0"/>
          </a:p>
        </p:txBody>
      </p:sp>
      <p:pic>
        <p:nvPicPr>
          <p:cNvPr id="6" name="check-20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293" y="1828800"/>
            <a:ext cx="292608" cy="292608"/>
          </a:xfrm>
          <a:prstGeom prst="rect">
            <a:avLst/>
          </a:prstGeom>
        </p:spPr>
      </p:pic>
      <p:sp>
        <p:nvSpPr>
          <p:cNvPr id="7" name="text-203"/>
          <p:cNvSpPr txBox="1"/>
          <p:nvPr/>
        </p:nvSpPr>
        <p:spPr>
          <a:xfrm>
            <a:off x="4338218" y="17830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تحديد المميزات والوحدات (12 وحدة)</a:t>
            </a:r>
            <a:endParaRPr lang="ar-SA" sz="1500" dirty="0"/>
          </a:p>
        </p:txBody>
      </p:sp>
      <p:pic>
        <p:nvPicPr>
          <p:cNvPr id="8" name="check-20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714" y="1828800"/>
            <a:ext cx="292608" cy="292608"/>
          </a:xfrm>
          <a:prstGeom prst="rect">
            <a:avLst/>
          </a:prstGeom>
        </p:spPr>
      </p:pic>
      <p:sp>
        <p:nvSpPr>
          <p:cNvPr id="9" name="text-205"/>
          <p:cNvSpPr txBox="1"/>
          <p:nvPr/>
        </p:nvSpPr>
        <p:spPr>
          <a:xfrm>
            <a:off x="548640" y="1783080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أدوار المستخدمين والصلاحيات</a:t>
            </a:r>
            <a:endParaRPr lang="ar-SA" sz="1500" dirty="0"/>
          </a:p>
        </p:txBody>
      </p:sp>
      <p:pic>
        <p:nvPicPr>
          <p:cNvPr id="10" name="check-206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3871" y="2542032"/>
            <a:ext cx="292608" cy="292608"/>
          </a:xfrm>
          <a:prstGeom prst="rect">
            <a:avLst/>
          </a:prstGeom>
        </p:spPr>
      </p:pic>
      <p:sp>
        <p:nvSpPr>
          <p:cNvPr id="11" name="text-207"/>
          <p:cNvSpPr txBox="1"/>
          <p:nvPr/>
        </p:nvSpPr>
        <p:spPr>
          <a:xfrm>
            <a:off x="8127797" y="2496312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1500" dirty="0">
                <a:solidFill>
                  <a:schemeClr val="tx1"/>
                </a:solidFill>
              </a:rPr>
              <a:t>User Flow</a:t>
            </a:r>
            <a:r>
              <a:rPr lang="ar-SA" altLang="en-US" sz="1500" dirty="0">
                <a:solidFill>
                  <a:schemeClr val="tx1"/>
                </a:solidFill>
              </a:rPr>
              <a:t> لجميع السيناريوهات</a:t>
            </a:r>
            <a:endParaRPr lang="ar-SA" sz="1500" dirty="0"/>
          </a:p>
        </p:txBody>
      </p:sp>
      <p:pic>
        <p:nvPicPr>
          <p:cNvPr id="12" name="check-208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293" y="2542032"/>
            <a:ext cx="292608" cy="292608"/>
          </a:xfrm>
          <a:prstGeom prst="rect">
            <a:avLst/>
          </a:prstGeom>
        </p:spPr>
      </p:pic>
      <p:sp>
        <p:nvSpPr>
          <p:cNvPr id="13" name="text-209"/>
          <p:cNvSpPr txBox="1"/>
          <p:nvPr/>
        </p:nvSpPr>
        <p:spPr>
          <a:xfrm>
            <a:off x="4338218" y="2496312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تصميم </a:t>
            </a:r>
            <a:r>
              <a:rPr lang="en-US" altLang="en-US" sz="1500" dirty="0">
                <a:solidFill>
                  <a:schemeClr val="tx1"/>
                </a:solidFill>
              </a:rPr>
              <a:t>UI/UX</a:t>
            </a:r>
            <a:r>
              <a:rPr lang="ar-SA" altLang="en-US" sz="1500" dirty="0">
                <a:solidFill>
                  <a:schemeClr val="tx1"/>
                </a:solidFill>
              </a:rPr>
              <a:t> عربي للسوق السعودي</a:t>
            </a:r>
            <a:endParaRPr lang="ar-SA" sz="1500" dirty="0"/>
          </a:p>
        </p:txBody>
      </p:sp>
      <p:pic>
        <p:nvPicPr>
          <p:cNvPr id="14" name="check-210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4714" y="2542032"/>
            <a:ext cx="292608" cy="292608"/>
          </a:xfrm>
          <a:prstGeom prst="rect">
            <a:avLst/>
          </a:prstGeom>
        </p:spPr>
      </p:pic>
      <p:sp>
        <p:nvSpPr>
          <p:cNvPr id="15" name="text-211"/>
          <p:cNvSpPr txBox="1"/>
          <p:nvPr/>
        </p:nvSpPr>
        <p:spPr>
          <a:xfrm>
            <a:off x="548640" y="2496312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تصميم الشاشات الأساسية (33 شاشة)</a:t>
            </a:r>
            <a:endParaRPr lang="ar-SA" sz="1500" dirty="0"/>
          </a:p>
        </p:txBody>
      </p:sp>
      <p:pic>
        <p:nvPicPr>
          <p:cNvPr id="16" name="check-212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13871" y="3255264"/>
            <a:ext cx="292608" cy="292608"/>
          </a:xfrm>
          <a:prstGeom prst="rect">
            <a:avLst/>
          </a:prstGeom>
        </p:spPr>
      </p:pic>
      <p:sp>
        <p:nvSpPr>
          <p:cNvPr id="17" name="text-213"/>
          <p:cNvSpPr txBox="1"/>
          <p:nvPr/>
        </p:nvSpPr>
        <p:spPr>
          <a:xfrm>
            <a:off x="8127797" y="3209544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نموذج </a:t>
            </a:r>
            <a:r>
              <a:rPr lang="en-US" altLang="en-US" sz="1500" dirty="0">
                <a:solidFill>
                  <a:schemeClr val="tx1"/>
                </a:solidFill>
              </a:rPr>
              <a:t>HTML</a:t>
            </a:r>
            <a:r>
              <a:rPr lang="ar-SA" altLang="en-US" sz="1500" dirty="0">
                <a:solidFill>
                  <a:schemeClr val="tx1"/>
                </a:solidFill>
              </a:rPr>
              <a:t> تفاعلي للجوال والكمبيوتر</a:t>
            </a:r>
            <a:endParaRPr lang="ar-SA" sz="1500" dirty="0"/>
          </a:p>
        </p:txBody>
      </p:sp>
      <p:pic>
        <p:nvPicPr>
          <p:cNvPr id="18" name="check-21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4293" y="3255264"/>
            <a:ext cx="292608" cy="292608"/>
          </a:xfrm>
          <a:prstGeom prst="rect">
            <a:avLst/>
          </a:prstGeom>
        </p:spPr>
      </p:pic>
      <p:sp>
        <p:nvSpPr>
          <p:cNvPr id="19" name="text-215"/>
          <p:cNvSpPr txBox="1"/>
          <p:nvPr/>
        </p:nvSpPr>
        <p:spPr>
          <a:xfrm>
            <a:off x="4338218" y="3209544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محاكاة دورة القضية حتى الاعتماد</a:t>
            </a:r>
            <a:endParaRPr lang="ar-SA" sz="1500" dirty="0"/>
          </a:p>
        </p:txBody>
      </p:sp>
      <p:pic>
        <p:nvPicPr>
          <p:cNvPr id="20" name="check-216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34714" y="3255264"/>
            <a:ext cx="292608" cy="292608"/>
          </a:xfrm>
          <a:prstGeom prst="rect">
            <a:avLst/>
          </a:prstGeom>
        </p:spPr>
      </p:pic>
      <p:sp>
        <p:nvSpPr>
          <p:cNvPr id="21" name="text-217"/>
          <p:cNvSpPr txBox="1"/>
          <p:nvPr/>
        </p:nvSpPr>
        <p:spPr>
          <a:xfrm>
            <a:off x="548640" y="3209544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لقطات شاشة حقيقية (32 لقطة)</a:t>
            </a:r>
            <a:endParaRPr lang="ar-SA" sz="1500" dirty="0"/>
          </a:p>
        </p:txBody>
      </p:sp>
      <p:pic>
        <p:nvPicPr>
          <p:cNvPr id="22" name="check-21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13871" y="3968496"/>
            <a:ext cx="292608" cy="292608"/>
          </a:xfrm>
          <a:prstGeom prst="rect">
            <a:avLst/>
          </a:prstGeom>
        </p:spPr>
      </p:pic>
      <p:sp>
        <p:nvSpPr>
          <p:cNvPr id="23" name="text-219"/>
          <p:cNvSpPr txBox="1"/>
          <p:nvPr/>
        </p:nvSpPr>
        <p:spPr>
          <a:xfrm>
            <a:off x="8127797" y="3922776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تصور تقني </a:t>
            </a:r>
            <a:r>
              <a:rPr lang="en-US" altLang="en-US" sz="1500" dirty="0">
                <a:solidFill>
                  <a:schemeClr val="tx1"/>
                </a:solidFill>
              </a:rPr>
              <a:t>Flutter + Laravel + RAG</a:t>
            </a:r>
            <a:endParaRPr lang="ar-SA" sz="1500" dirty="0"/>
          </a:p>
        </p:txBody>
      </p:sp>
      <p:pic>
        <p:nvPicPr>
          <p:cNvPr id="24" name="check-22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4293" y="3968496"/>
            <a:ext cx="292608" cy="292608"/>
          </a:xfrm>
          <a:prstGeom prst="rect">
            <a:avLst/>
          </a:prstGeom>
        </p:spPr>
      </p:pic>
      <p:sp>
        <p:nvSpPr>
          <p:cNvPr id="25" name="text-221"/>
          <p:cNvSpPr txBox="1"/>
          <p:nvPr/>
        </p:nvSpPr>
        <p:spPr>
          <a:xfrm>
            <a:off x="4338218" y="3922776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هذا العرض التقديمي (</a:t>
            </a:r>
            <a:r>
              <a:rPr lang="en-US" altLang="en-US" sz="1500" dirty="0">
                <a:solidFill>
                  <a:schemeClr val="tx1"/>
                </a:solidFill>
              </a:rPr>
              <a:t>HTML</a:t>
            </a:r>
            <a:r>
              <a:rPr lang="ar-SA" altLang="en-US" sz="1500" dirty="0">
                <a:solidFill>
                  <a:schemeClr val="tx1"/>
                </a:solidFill>
              </a:rPr>
              <a:t> · </a:t>
            </a:r>
            <a:r>
              <a:rPr lang="en-US" altLang="en-US" sz="1500" dirty="0">
                <a:solidFill>
                  <a:schemeClr val="tx1"/>
                </a:solidFill>
              </a:rPr>
              <a:t>PDF</a:t>
            </a:r>
            <a:r>
              <a:rPr lang="ar-SA" altLang="en-US" sz="1500" dirty="0">
                <a:solidFill>
                  <a:schemeClr val="tx1"/>
                </a:solidFill>
              </a:rPr>
              <a:t> · </a:t>
            </a:r>
            <a:r>
              <a:rPr lang="en-US" altLang="en-US" sz="1500" dirty="0">
                <a:solidFill>
                  <a:schemeClr val="tx1"/>
                </a:solidFill>
              </a:rPr>
              <a:t>PPTX</a:t>
            </a:r>
            <a:r>
              <a:rPr lang="ar-SA" altLang="en-US" sz="1500" dirty="0">
                <a:solidFill>
                  <a:schemeClr val="tx1"/>
                </a:solidFill>
              </a:rPr>
              <a:t>)</a:t>
            </a:r>
            <a:endParaRPr lang="ar-SA" sz="1500" dirty="0"/>
          </a:p>
        </p:txBody>
      </p:sp>
      <p:pic>
        <p:nvPicPr>
          <p:cNvPr id="26" name="check-222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34714" y="3968496"/>
            <a:ext cx="292608" cy="292608"/>
          </a:xfrm>
          <a:prstGeom prst="rect">
            <a:avLst/>
          </a:prstGeom>
        </p:spPr>
      </p:pic>
      <p:sp>
        <p:nvSpPr>
          <p:cNvPr id="27" name="text-223"/>
          <p:cNvSpPr txBox="1"/>
          <p:nvPr/>
        </p:nvSpPr>
        <p:spPr>
          <a:xfrm>
            <a:off x="548640" y="3922776"/>
            <a:ext cx="305805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dirty="0">
                <a:solidFill>
                  <a:schemeClr val="tx1"/>
                </a:solidFill>
              </a:rPr>
              <a:t>عرض المرحلة الثانية (نطاق، جدول، دفعات)</a:t>
            </a:r>
            <a:endParaRPr lang="ar-SA" sz="1500" dirty="0"/>
          </a:p>
        </p:txBody>
      </p:sp>
      <p:sp>
        <p:nvSpPr>
          <p:cNvPr id="28" name="card-224"/>
          <p:cNvSpPr/>
          <p:nvPr/>
        </p:nvSpPr>
        <p:spPr>
          <a:xfrm>
            <a:off x="548640" y="4846320"/>
            <a:ext cx="11094415" cy="1005840"/>
          </a:xfrm>
          <a:prstGeom prst="roundRect">
            <a:avLst>
              <a:gd name="adj" fmla="val 12727"/>
            </a:avLst>
          </a:prstGeom>
          <a:solidFill>
            <a:srgbClr val="F3F6F7"/>
          </a:solidFill>
          <a:ln w="9525">
            <a:solidFill>
              <a:srgbClr val="F3F6F7"/>
            </a:solidFill>
            <a:prstDash val="solid"/>
          </a:ln>
        </p:spPr>
      </p:sp>
      <p:sp>
        <p:nvSpPr>
          <p:cNvPr id="29" name="text-225"/>
          <p:cNvSpPr txBox="1"/>
          <p:nvPr/>
        </p:nvSpPr>
        <p:spPr>
          <a:xfrm>
            <a:off x="822960" y="493776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50" dirty="0">
                <a:solidFill>
                  <a:srgbClr val="33474F"/>
                </a:solidFill>
              </a:rPr>
              <a:t>ضوابط المرحلة: لا </a:t>
            </a:r>
            <a:r>
              <a:rPr lang="en-US" altLang="en-US" sz="1450" dirty="0">
                <a:solidFill>
                  <a:srgbClr val="33474F"/>
                </a:solidFill>
              </a:rPr>
              <a:t>Backend</a:t>
            </a:r>
            <a:r>
              <a:rPr lang="ar-SA" altLang="en-US" sz="1450" dirty="0">
                <a:solidFill>
                  <a:srgbClr val="33474F"/>
                </a:solidFill>
              </a:rPr>
              <a:t> فعلي، ولا نماذج ذكاء اصطناعي حقيقية، ولا بيانات مرضى حقيقية – تجربة </a:t>
            </a:r>
            <a:r>
              <a:rPr lang="en-US" altLang="en-US" sz="1450" dirty="0">
                <a:solidFill>
                  <a:srgbClr val="33474F"/>
                </a:solidFill>
              </a:rPr>
              <a:t>HTML</a:t>
            </a:r>
            <a:r>
              <a:rPr lang="ar-SA" altLang="en-US" sz="1450" dirty="0">
                <a:solidFill>
                  <a:srgbClr val="33474F"/>
                </a:solidFill>
              </a:rPr>
              <a:t> ببيانات تجريبية قابلة للنشر على استضافة مجانية.</a:t>
            </a:r>
            <a:endParaRPr lang="ar-SA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المدة · التكلفة · الاستلام والتعديلات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تعاقد مستقل – يُعتمد قبل أي التزام بالتطوير</a:t>
            </a:r>
            <a:endParaRPr lang="ar-SA" sz="3000" dirty="0"/>
          </a:p>
        </p:txBody>
      </p:sp>
      <p:sp>
        <p:nvSpPr>
          <p:cNvPr id="4" name="card-226"/>
          <p:cNvSpPr/>
          <p:nvPr/>
        </p:nvSpPr>
        <p:spPr>
          <a:xfrm>
            <a:off x="8127797" y="1737360"/>
            <a:ext cx="3515258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icon-bg-227"/>
          <p:cNvSpPr/>
          <p:nvPr/>
        </p:nvSpPr>
        <p:spPr>
          <a:xfrm>
            <a:off x="10865815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6" name="icon-228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2103120"/>
            <a:ext cx="274320" cy="274320"/>
          </a:xfrm>
          <a:prstGeom prst="rect">
            <a:avLst/>
          </a:prstGeom>
        </p:spPr>
      </p:pic>
      <p:sp>
        <p:nvSpPr>
          <p:cNvPr id="7" name="text-229"/>
          <p:cNvSpPr txBox="1"/>
          <p:nvPr/>
        </p:nvSpPr>
        <p:spPr>
          <a:xfrm>
            <a:off x="8356397" y="2651760"/>
            <a:ext cx="30580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مدة التنفيذ</a:t>
            </a:r>
            <a:endParaRPr lang="ar-SA" sz="1700" dirty="0"/>
          </a:p>
        </p:txBody>
      </p:sp>
      <p:sp>
        <p:nvSpPr>
          <p:cNvPr id="8" name="text-230"/>
          <p:cNvSpPr txBox="1"/>
          <p:nvPr/>
        </p:nvSpPr>
        <p:spPr>
          <a:xfrm>
            <a:off x="8356397" y="30632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مكتملة: الاستكشاف ← التصميم والنموذج ← التصور التقني والعرض – جاهزة للمراجعة الآن.</a:t>
            </a:r>
            <a:endParaRPr lang="ar-SA" sz="1400" dirty="0"/>
          </a:p>
        </p:txBody>
      </p:sp>
      <p:sp>
        <p:nvSpPr>
          <p:cNvPr id="9" name="card-231"/>
          <p:cNvSpPr/>
          <p:nvPr/>
        </p:nvSpPr>
        <p:spPr>
          <a:xfrm>
            <a:off x="4338218" y="1737360"/>
            <a:ext cx="3515258" cy="2331720"/>
          </a:xfrm>
          <a:prstGeom prst="roundRect">
            <a:avLst>
              <a:gd name="adj" fmla="val 5490"/>
            </a:avLst>
          </a:prstGeom>
          <a:solidFill>
            <a:srgbClr val="EBF7F4"/>
          </a:solidFill>
          <a:ln w="9525">
            <a:solidFill>
              <a:srgbClr val="D3EFE9"/>
            </a:solidFill>
            <a:prstDash val="solid"/>
          </a:ln>
        </p:spPr>
      </p:sp>
      <p:sp>
        <p:nvSpPr>
          <p:cNvPr id="10" name="icon-bg-232"/>
          <p:cNvSpPr/>
          <p:nvPr/>
        </p:nvSpPr>
        <p:spPr>
          <a:xfrm>
            <a:off x="7076237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con-233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3397" y="2103120"/>
            <a:ext cx="274320" cy="274320"/>
          </a:xfrm>
          <a:prstGeom prst="rect">
            <a:avLst/>
          </a:prstGeom>
        </p:spPr>
      </p:pic>
      <p:sp>
        <p:nvSpPr>
          <p:cNvPr id="12" name="text-234"/>
          <p:cNvSpPr txBox="1"/>
          <p:nvPr/>
        </p:nvSpPr>
        <p:spPr>
          <a:xfrm>
            <a:off x="4566818" y="2651760"/>
            <a:ext cx="30580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التكلفة: دون تكلفة</a:t>
            </a:r>
            <a:endParaRPr lang="ar-SA" sz="1700" dirty="0"/>
          </a:p>
        </p:txBody>
      </p:sp>
      <p:sp>
        <p:nvSpPr>
          <p:cNvPr id="13" name="text-235"/>
          <p:cNvSpPr txBox="1"/>
          <p:nvPr/>
        </p:nvSpPr>
        <p:spPr>
          <a:xfrm>
            <a:off x="4566818" y="30632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مقدّمة ضمن تجهيز العرض، واعتمادها لا يُلزم بالتعاقد على المرحلة الثانية.</a:t>
            </a:r>
            <a:endParaRPr lang="ar-SA" sz="1400" dirty="0"/>
          </a:p>
        </p:txBody>
      </p:sp>
      <p:sp>
        <p:nvSpPr>
          <p:cNvPr id="14" name="card-236"/>
          <p:cNvSpPr/>
          <p:nvPr/>
        </p:nvSpPr>
        <p:spPr>
          <a:xfrm>
            <a:off x="548640" y="1737360"/>
            <a:ext cx="3515258" cy="2331720"/>
          </a:xfrm>
          <a:prstGeom prst="roundRect">
            <a:avLst>
              <a:gd name="adj" fmla="val 549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5" name="icon-bg-237"/>
          <p:cNvSpPr/>
          <p:nvPr/>
        </p:nvSpPr>
        <p:spPr>
          <a:xfrm>
            <a:off x="3286658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16" name="icon-23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818" y="2103120"/>
            <a:ext cx="274320" cy="274320"/>
          </a:xfrm>
          <a:prstGeom prst="rect">
            <a:avLst/>
          </a:prstGeom>
        </p:spPr>
      </p:pic>
      <p:sp>
        <p:nvSpPr>
          <p:cNvPr id="17" name="text-239"/>
          <p:cNvSpPr txBox="1"/>
          <p:nvPr/>
        </p:nvSpPr>
        <p:spPr>
          <a:xfrm>
            <a:off x="777240" y="2651760"/>
            <a:ext cx="30580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التعديلات والاستلام</a:t>
            </a:r>
            <a:endParaRPr lang="ar-SA" sz="1700" dirty="0"/>
          </a:p>
        </p:txBody>
      </p:sp>
      <p:sp>
        <p:nvSpPr>
          <p:cNvPr id="18" name="text-240"/>
          <p:cNvSpPr txBox="1"/>
          <p:nvPr/>
        </p:nvSpPr>
        <p:spPr>
          <a:xfrm>
            <a:off x="777240" y="3063240"/>
            <a:ext cx="305805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جولتا تعديل، ملاحظات مجمّعة خلال 5 أيام عمل، تنفيذ خلال 3–5 أيام، ثم توقيع نموذج الاعتماد.</a:t>
            </a:r>
            <a:endParaRPr lang="ar-SA" sz="1400" dirty="0"/>
          </a:p>
        </p:txBody>
      </p:sp>
      <p:sp>
        <p:nvSpPr>
          <p:cNvPr id="19" name="card-241"/>
          <p:cNvSpPr/>
          <p:nvPr/>
        </p:nvSpPr>
        <p:spPr>
          <a:xfrm>
            <a:off x="548640" y="4297680"/>
            <a:ext cx="11094415" cy="1600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0" name="text-242"/>
          <p:cNvSpPr txBox="1"/>
          <p:nvPr/>
        </p:nvSpPr>
        <p:spPr>
          <a:xfrm>
            <a:off x="822960" y="4434840"/>
            <a:ext cx="105457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chemeClr val="tx1"/>
                </a:solidFill>
              </a:rPr>
              <a:t>شروط الانتقال للمرحلة الثانية:</a:t>
            </a:r>
            <a:endParaRPr lang="ar-SA" sz="1500" dirty="0"/>
          </a:p>
        </p:txBody>
      </p:sp>
      <p:sp>
        <p:nvSpPr>
          <p:cNvPr id="21" name="text-243"/>
          <p:cNvSpPr txBox="1"/>
          <p:nvPr/>
        </p:nvSpPr>
        <p:spPr>
          <a:xfrm>
            <a:off x="7853477" y="489204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① الموافقة على نطاق العمل</a:t>
            </a:r>
            <a:endParaRPr lang="ar-SA" sz="1350" dirty="0"/>
          </a:p>
        </p:txBody>
      </p:sp>
      <p:sp>
        <p:nvSpPr>
          <p:cNvPr id="22" name="text-244"/>
          <p:cNvSpPr txBox="1"/>
          <p:nvPr/>
        </p:nvSpPr>
        <p:spPr>
          <a:xfrm>
            <a:off x="4338218" y="489204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② اعتماد التصميمات وتجربة المستخدم</a:t>
            </a:r>
            <a:endParaRPr lang="ar-SA" sz="1350" dirty="0"/>
          </a:p>
        </p:txBody>
      </p:sp>
      <p:sp>
        <p:nvSpPr>
          <p:cNvPr id="23" name="text-245"/>
          <p:cNvSpPr txBox="1"/>
          <p:nvPr/>
        </p:nvSpPr>
        <p:spPr>
          <a:xfrm>
            <a:off x="822960" y="489204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③ اعتماد مواصفات النظام</a:t>
            </a:r>
            <a:endParaRPr lang="ar-SA" sz="1350" dirty="0"/>
          </a:p>
        </p:txBody>
      </p:sp>
      <p:sp>
        <p:nvSpPr>
          <p:cNvPr id="24" name="text-246"/>
          <p:cNvSpPr txBox="1"/>
          <p:nvPr/>
        </p:nvSpPr>
        <p:spPr>
          <a:xfrm>
            <a:off x="7853477" y="530352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④ الاتفاق على السعر النهائي</a:t>
            </a:r>
            <a:endParaRPr lang="ar-SA" sz="1350" dirty="0"/>
          </a:p>
        </p:txBody>
      </p:sp>
      <p:sp>
        <p:nvSpPr>
          <p:cNvPr id="25" name="text-247"/>
          <p:cNvSpPr txBox="1"/>
          <p:nvPr/>
        </p:nvSpPr>
        <p:spPr>
          <a:xfrm>
            <a:off x="4338218" y="530352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⑤ الاتفاق على الجدول والدفعات</a:t>
            </a:r>
            <a:endParaRPr lang="ar-SA" sz="1350" dirty="0"/>
          </a:p>
        </p:txBody>
      </p:sp>
      <p:sp>
        <p:nvSpPr>
          <p:cNvPr id="26" name="text-248"/>
          <p:cNvSpPr txBox="1"/>
          <p:nvPr/>
        </p:nvSpPr>
        <p:spPr>
          <a:xfrm>
            <a:off x="822960" y="5303520"/>
            <a:ext cx="35152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50" dirty="0">
                <a:solidFill>
                  <a:srgbClr val="33474F"/>
                </a:solidFill>
              </a:rPr>
              <a:t>⑥ إبرام اتفاق المرحلة الثانية</a:t>
            </a:r>
            <a:endParaRPr lang="ar-SA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249"/>
          <p:cNvSpPr txBox="1"/>
          <p:nvPr/>
        </p:nvSpPr>
        <p:spPr>
          <a:xfrm>
            <a:off x="548640" y="18288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8FE3D3"/>
                </a:solidFill>
              </a:rPr>
              <a:t>القسم الثالث</a:t>
            </a:r>
            <a:endParaRPr lang="ar-SA" sz="16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4800" b="1" dirty="0">
                <a:solidFill>
                  <a:schemeClr val="bg1"/>
                </a:solidFill>
              </a:rPr>
              <a:t>المرحلة الثانية</a:t>
            </a:r>
            <a:endParaRPr lang="ar-SA" sz="4800" dirty="0"/>
          </a:p>
        </p:txBody>
      </p:sp>
      <p:sp>
        <p:nvSpPr>
          <p:cNvPr id="4" name="text-250"/>
          <p:cNvSpPr txBox="1"/>
          <p:nvPr/>
        </p:nvSpPr>
        <p:spPr>
          <a:xfrm>
            <a:off x="548640" y="3566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2000" dirty="0">
                <a:solidFill>
                  <a:srgbClr val="B7CFD5"/>
                </a:solidFill>
              </a:rPr>
              <a:t>Full Production Development</a:t>
            </a:r>
            <a:r>
              <a:rPr lang="ar-SA" altLang="en-US" sz="2000" dirty="0">
                <a:solidFill>
                  <a:srgbClr val="B7CFD5"/>
                </a:solidFill>
              </a:rPr>
              <a:t> – تعاقد مستقل</a:t>
            </a:r>
            <a:endParaRPr lang="ar-SA" sz="2000" dirty="0"/>
          </a:p>
        </p:txBody>
      </p:sp>
      <p:sp>
        <p:nvSpPr>
          <p:cNvPr id="5" name="text-251"/>
          <p:cNvSpPr txBox="1"/>
          <p:nvPr/>
        </p:nvSpPr>
        <p:spPr>
          <a:xfrm>
            <a:off x="548640" y="4754880"/>
            <a:ext cx="27432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1000" b="1" dirty="0">
                <a:solidFill>
                  <a:srgbClr val="1F4E59"/>
                </a:solidFill>
              </a:rPr>
              <a:t>02</a:t>
            </a:r>
            <a:endParaRPr lang="ar-SA" sz="1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نطاق التطوير الفعلي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تحويل النموذج المعتمد إلى نظام تجاري حقيقي</a:t>
            </a:r>
            <a:endParaRPr lang="ar-SA" sz="3000" dirty="0"/>
          </a:p>
        </p:txBody>
      </p:sp>
      <p:sp>
        <p:nvSpPr>
          <p:cNvPr id="4" name="card-252"/>
          <p:cNvSpPr/>
          <p:nvPr/>
        </p:nvSpPr>
        <p:spPr>
          <a:xfrm>
            <a:off x="9040901" y="1737360"/>
            <a:ext cx="2602154" cy="278892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icon-bg-253"/>
          <p:cNvSpPr/>
          <p:nvPr/>
        </p:nvSpPr>
        <p:spPr>
          <a:xfrm>
            <a:off x="10865815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pic>
        <p:nvPicPr>
          <p:cNvPr id="6" name="icon-25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2103120"/>
            <a:ext cx="274320" cy="274320"/>
          </a:xfrm>
          <a:prstGeom prst="rect">
            <a:avLst/>
          </a:prstGeom>
        </p:spPr>
      </p:pic>
      <p:sp>
        <p:nvSpPr>
          <p:cNvPr id="7" name="text-255"/>
          <p:cNvSpPr txBox="1"/>
          <p:nvPr/>
        </p:nvSpPr>
        <p:spPr>
          <a:xfrm>
            <a:off x="9269501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1700" b="1" dirty="0">
                <a:solidFill>
                  <a:schemeClr val="tx1"/>
                </a:solidFill>
              </a:rPr>
              <a:t>Flutter</a:t>
            </a:r>
            <a:endParaRPr lang="ar-SA" sz="1700" dirty="0"/>
          </a:p>
        </p:txBody>
      </p:sp>
      <p:sp>
        <p:nvSpPr>
          <p:cNvPr id="8" name="text-256"/>
          <p:cNvSpPr txBox="1"/>
          <p:nvPr/>
        </p:nvSpPr>
        <p:spPr>
          <a:xfrm>
            <a:off x="9269501" y="3063240"/>
            <a:ext cx="214495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5D7079"/>
                </a:solidFill>
              </a:rPr>
              <a:t>Android</a:t>
            </a:r>
            <a:r>
              <a:rPr lang="ar-SA" altLang="en-US" sz="1400" dirty="0">
                <a:solidFill>
                  <a:srgbClr val="5D7079"/>
                </a:solidFill>
              </a:rPr>
              <a:t> و </a:t>
            </a:r>
            <a:r>
              <a:rPr lang="en-US" altLang="en-US" sz="1400" dirty="0">
                <a:solidFill>
                  <a:srgbClr val="5D7079"/>
                </a:solidFill>
              </a:rPr>
              <a:t>iOS</a:t>
            </a:r>
            <a:r>
              <a:rPr lang="ar-SA" altLang="en-US" sz="1400" dirty="0">
                <a:solidFill>
                  <a:srgbClr val="5D7079"/>
                </a:solidFill>
              </a:rPr>
              <a:t> · جميع الشاشات المعتمدة · التكامل مع </a:t>
            </a:r>
            <a:r>
              <a:rPr lang="en-US" altLang="en-US" sz="1400" dirty="0">
                <a:solidFill>
                  <a:srgbClr val="5D7079"/>
                </a:solidFill>
              </a:rPr>
              <a:t>API</a:t>
            </a:r>
            <a:r>
              <a:rPr lang="ar-SA" altLang="en-US" sz="1400" dirty="0">
                <a:solidFill>
                  <a:srgbClr val="5D7079"/>
                </a:solidFill>
              </a:rPr>
              <a:t> · حماية البيانات · الإشعارات والجلسات.</a:t>
            </a:r>
            <a:endParaRPr lang="ar-SA" sz="1400" dirty="0"/>
          </a:p>
        </p:txBody>
      </p:sp>
      <p:sp>
        <p:nvSpPr>
          <p:cNvPr id="9" name="card-257"/>
          <p:cNvSpPr/>
          <p:nvPr/>
        </p:nvSpPr>
        <p:spPr>
          <a:xfrm>
            <a:off x="6210148" y="1737360"/>
            <a:ext cx="2602154" cy="278892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0" name="icon-bg-258"/>
          <p:cNvSpPr/>
          <p:nvPr/>
        </p:nvSpPr>
        <p:spPr>
          <a:xfrm>
            <a:off x="8035061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pic>
        <p:nvPicPr>
          <p:cNvPr id="11" name="icon-25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221" y="2103120"/>
            <a:ext cx="274320" cy="274320"/>
          </a:xfrm>
          <a:prstGeom prst="rect">
            <a:avLst/>
          </a:prstGeom>
        </p:spPr>
      </p:pic>
      <p:sp>
        <p:nvSpPr>
          <p:cNvPr id="12" name="text-260"/>
          <p:cNvSpPr txBox="1"/>
          <p:nvPr/>
        </p:nvSpPr>
        <p:spPr>
          <a:xfrm>
            <a:off x="6438748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1700" b="1" dirty="0">
                <a:solidFill>
                  <a:schemeClr val="tx1"/>
                </a:solidFill>
              </a:rPr>
              <a:t>Laravel</a:t>
            </a:r>
            <a:endParaRPr lang="ar-SA" sz="1700" dirty="0"/>
          </a:p>
        </p:txBody>
      </p:sp>
      <p:sp>
        <p:nvSpPr>
          <p:cNvPr id="13" name="text-261"/>
          <p:cNvSpPr txBox="1"/>
          <p:nvPr/>
        </p:nvSpPr>
        <p:spPr>
          <a:xfrm>
            <a:off x="6438748" y="3063240"/>
            <a:ext cx="214495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الصلاحيات · القضايا · سجلات المرضى المرمّزة · المستندات · سير اعتماد المحامي · </a:t>
            </a:r>
            <a:r>
              <a:rPr lang="en-US" altLang="en-US" sz="1400" dirty="0">
                <a:solidFill>
                  <a:srgbClr val="5D7079"/>
                </a:solidFill>
              </a:rPr>
              <a:t>API</a:t>
            </a:r>
            <a:r>
              <a:rPr lang="ar-SA" altLang="en-US" sz="1400" dirty="0">
                <a:solidFill>
                  <a:srgbClr val="5D7079"/>
                </a:solidFill>
              </a:rPr>
              <a:t> · التدقيق.</a:t>
            </a:r>
            <a:endParaRPr lang="ar-SA" sz="1400" dirty="0"/>
          </a:p>
        </p:txBody>
      </p:sp>
      <p:sp>
        <p:nvSpPr>
          <p:cNvPr id="14" name="card-262"/>
          <p:cNvSpPr/>
          <p:nvPr/>
        </p:nvSpPr>
        <p:spPr>
          <a:xfrm>
            <a:off x="3379394" y="1737360"/>
            <a:ext cx="2602154" cy="278892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5" name="icon-bg-263"/>
          <p:cNvSpPr/>
          <p:nvPr/>
        </p:nvSpPr>
        <p:spPr>
          <a:xfrm>
            <a:off x="5204308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pic>
        <p:nvPicPr>
          <p:cNvPr id="16" name="icon-26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1468" y="2103120"/>
            <a:ext cx="274320" cy="274320"/>
          </a:xfrm>
          <a:prstGeom prst="rect">
            <a:avLst/>
          </a:prstGeom>
        </p:spPr>
      </p:pic>
      <p:sp>
        <p:nvSpPr>
          <p:cNvPr id="17" name="text-265"/>
          <p:cNvSpPr txBox="1"/>
          <p:nvPr/>
        </p:nvSpPr>
        <p:spPr>
          <a:xfrm>
            <a:off x="3607994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en-US" altLang="en-US" sz="1700" b="1" dirty="0">
                <a:solidFill>
                  <a:schemeClr val="tx1"/>
                </a:solidFill>
              </a:rPr>
              <a:t>AI</a:t>
            </a:r>
            <a:r>
              <a:rPr lang="ar-SA" altLang="en-US" sz="1700" b="1" dirty="0">
                <a:solidFill>
                  <a:schemeClr val="tx1"/>
                </a:solidFill>
              </a:rPr>
              <a:t> و </a:t>
            </a:r>
            <a:r>
              <a:rPr lang="en-US" altLang="en-US" sz="1700" b="1" dirty="0">
                <a:solidFill>
                  <a:schemeClr val="tx1"/>
                </a:solidFill>
              </a:rPr>
              <a:t>RAG</a:t>
            </a:r>
            <a:endParaRPr lang="ar-SA" sz="1700" dirty="0"/>
          </a:p>
        </p:txBody>
      </p:sp>
      <p:sp>
        <p:nvSpPr>
          <p:cNvPr id="18" name="text-266"/>
          <p:cNvSpPr txBox="1"/>
          <p:nvPr/>
        </p:nvSpPr>
        <p:spPr>
          <a:xfrm>
            <a:off x="3607994" y="3063240"/>
            <a:ext cx="214495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en-US" altLang="en-US" sz="1400" dirty="0">
                <a:solidFill>
                  <a:srgbClr val="5D7079"/>
                </a:solidFill>
              </a:rPr>
              <a:t>OCR</a:t>
            </a:r>
            <a:r>
              <a:rPr lang="ar-SA" altLang="en-US" sz="1400" dirty="0">
                <a:solidFill>
                  <a:srgbClr val="5D7079"/>
                </a:solidFill>
              </a:rPr>
              <a:t> وذكاء المستندات · قاعدة متجهات · الاسترجاع · مسودات بالاستشهادات · الإصدارات.</a:t>
            </a:r>
            <a:endParaRPr lang="ar-SA" sz="1400" dirty="0"/>
          </a:p>
        </p:txBody>
      </p:sp>
      <p:sp>
        <p:nvSpPr>
          <p:cNvPr id="19" name="card-267"/>
          <p:cNvSpPr/>
          <p:nvPr/>
        </p:nvSpPr>
        <p:spPr>
          <a:xfrm>
            <a:off x="548640" y="1737360"/>
            <a:ext cx="2602154" cy="2788920"/>
          </a:xfrm>
          <a:prstGeom prst="roundRect">
            <a:avLst>
              <a:gd name="adj" fmla="val 4920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0" name="icon-bg-268"/>
          <p:cNvSpPr/>
          <p:nvPr/>
        </p:nvSpPr>
        <p:spPr>
          <a:xfrm>
            <a:off x="2373554" y="1965960"/>
            <a:ext cx="548640" cy="548640"/>
          </a:xfrm>
          <a:prstGeom prst="roundRect">
            <a:avLst>
              <a:gd name="adj" fmla="val 20000"/>
            </a:avLst>
          </a:prstGeom>
          <a:solidFill>
            <a:srgbClr val="F5ECDC"/>
          </a:solidFill>
          <a:ln w="12700">
            <a:solidFill>
              <a:srgbClr val="F5ECDC"/>
            </a:solidFill>
            <a:prstDash val="solid"/>
          </a:ln>
        </p:spPr>
      </p:sp>
      <p:pic>
        <p:nvPicPr>
          <p:cNvPr id="21" name="icon-269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0714" y="2103120"/>
            <a:ext cx="274320" cy="274320"/>
          </a:xfrm>
          <a:prstGeom prst="rect">
            <a:avLst/>
          </a:prstGeom>
        </p:spPr>
      </p:pic>
      <p:sp>
        <p:nvSpPr>
          <p:cNvPr id="22" name="text-270"/>
          <p:cNvSpPr txBox="1"/>
          <p:nvPr/>
        </p:nvSpPr>
        <p:spPr>
          <a:xfrm>
            <a:off x="777240" y="2651760"/>
            <a:ext cx="214495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chemeClr val="tx1"/>
                </a:solidFill>
              </a:rPr>
              <a:t>الجودة والنشر</a:t>
            </a:r>
            <a:endParaRPr lang="ar-SA" sz="1700" dirty="0"/>
          </a:p>
        </p:txBody>
      </p:sp>
      <p:sp>
        <p:nvSpPr>
          <p:cNvPr id="23" name="text-271"/>
          <p:cNvSpPr txBox="1"/>
          <p:nvPr/>
        </p:nvSpPr>
        <p:spPr>
          <a:xfrm>
            <a:off x="777240" y="3063240"/>
            <a:ext cx="214495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lnSpc>
                <a:spcPct val="115000"/>
              </a:lnSpc>
              <a:buNone/>
            </a:pPr>
            <a:r>
              <a:rPr lang="ar-SA" altLang="en-US" sz="1400" dirty="0">
                <a:solidFill>
                  <a:srgbClr val="5D7079"/>
                </a:solidFill>
              </a:rPr>
              <a:t>اختبارات وحدات وتكامل · أمان واختراق · أداء · استضافة ومراقبة · توثيق وتدريب.</a:t>
            </a:r>
            <a:endParaRPr lang="ar-SA" sz="1400" dirty="0"/>
          </a:p>
        </p:txBody>
      </p:sp>
      <p:sp>
        <p:nvSpPr>
          <p:cNvPr id="24" name="card-272"/>
          <p:cNvSpPr/>
          <p:nvPr/>
        </p:nvSpPr>
        <p:spPr>
          <a:xfrm>
            <a:off x="548640" y="4754880"/>
            <a:ext cx="11094415" cy="1051560"/>
          </a:xfrm>
          <a:prstGeom prst="roundRect">
            <a:avLst>
              <a:gd name="adj" fmla="val 12174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5" name="icon-bg-273"/>
          <p:cNvSpPr/>
          <p:nvPr/>
        </p:nvSpPr>
        <p:spPr>
          <a:xfrm>
            <a:off x="10820095" y="4956048"/>
            <a:ext cx="621792" cy="621792"/>
          </a:xfrm>
          <a:prstGeom prst="roundRect">
            <a:avLst>
              <a:gd name="adj" fmla="val 17647"/>
            </a:avLst>
          </a:prstGeom>
          <a:solidFill>
            <a:srgbClr val="F5ECDC"/>
          </a:solidFill>
          <a:ln w="12700">
            <a:solidFill>
              <a:srgbClr val="F5ECDC"/>
            </a:solidFill>
            <a:prstDash val="solid"/>
          </a:ln>
        </p:spPr>
      </p:sp>
      <p:pic>
        <p:nvPicPr>
          <p:cNvPr id="26" name="icon-27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5543" y="5111496"/>
            <a:ext cx="310896" cy="310896"/>
          </a:xfrm>
          <a:prstGeom prst="rect">
            <a:avLst/>
          </a:prstGeom>
        </p:spPr>
      </p:pic>
      <p:sp>
        <p:nvSpPr>
          <p:cNvPr id="27" name="text-275"/>
          <p:cNvSpPr txBox="1"/>
          <p:nvPr/>
        </p:nvSpPr>
        <p:spPr>
          <a:xfrm>
            <a:off x="822960" y="4846320"/>
            <a:ext cx="981425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0A2E3B"/>
                </a:solidFill>
              </a:rPr>
              <a:t>بوابة المحامي ولوحة الإدارة: </a:t>
            </a:r>
            <a:r>
              <a:rPr lang="ar-SA" altLang="en-US" sz="1500" dirty="0">
                <a:solidFill>
                  <a:srgbClr val="33474F"/>
                </a:solidFill>
              </a:rPr>
              <a:t>مساحة المراجعة والاعتماد، الإسناد والمهل، توثيق الأطباء، قاعدة المعرفة، الصلاحيات، والتقارير.</a:t>
            </a:r>
            <a:endParaRPr lang="ar-SA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المكونات التقنية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معمارية آمنة وقابلة للتوسع</a:t>
            </a:r>
            <a:endParaRPr lang="ar-SA" sz="3000" dirty="0"/>
          </a:p>
        </p:txBody>
      </p:sp>
      <p:sp>
        <p:nvSpPr>
          <p:cNvPr id="4" name="layer-276"/>
          <p:cNvSpPr/>
          <p:nvPr/>
        </p:nvSpPr>
        <p:spPr>
          <a:xfrm>
            <a:off x="9539935" y="1737360"/>
            <a:ext cx="2103120" cy="713232"/>
          </a:xfrm>
          <a:prstGeom prst="roundRect">
            <a:avLst>
              <a:gd name="adj" fmla="val 15385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5" name="text-277"/>
          <p:cNvSpPr txBox="1"/>
          <p:nvPr/>
        </p:nvSpPr>
        <p:spPr>
          <a:xfrm>
            <a:off x="9631375" y="1737360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FFFFFF"/>
                </a:solidFill>
              </a:rPr>
              <a:t>الواجهات</a:t>
            </a:r>
            <a:endParaRPr lang="ar-SA" sz="1500" dirty="0"/>
          </a:p>
        </p:txBody>
      </p:sp>
      <p:sp>
        <p:nvSpPr>
          <p:cNvPr id="6" name="card-278"/>
          <p:cNvSpPr/>
          <p:nvPr/>
        </p:nvSpPr>
        <p:spPr>
          <a:xfrm>
            <a:off x="548640" y="1737360"/>
            <a:ext cx="8854135" cy="713232"/>
          </a:xfrm>
          <a:prstGeom prst="roundRect">
            <a:avLst>
              <a:gd name="adj" fmla="val 15385"/>
            </a:avLst>
          </a:prstGeom>
          <a:solidFill>
            <a:srgbClr val="EBF7F4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7" name="text-279"/>
          <p:cNvSpPr txBox="1"/>
          <p:nvPr/>
        </p:nvSpPr>
        <p:spPr>
          <a:xfrm>
            <a:off x="731520" y="1737360"/>
            <a:ext cx="84883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33474F"/>
                </a:solidFill>
              </a:rPr>
              <a:t>تطبيق </a:t>
            </a:r>
            <a:r>
              <a:rPr lang="en-US" altLang="en-US" sz="1400" dirty="0">
                <a:solidFill>
                  <a:srgbClr val="33474F"/>
                </a:solidFill>
              </a:rPr>
              <a:t>Flutter</a:t>
            </a:r>
            <a:r>
              <a:rPr lang="ar-SA" altLang="en-US" sz="1400" dirty="0">
                <a:solidFill>
                  <a:srgbClr val="33474F"/>
                </a:solidFill>
              </a:rPr>
              <a:t> للطبيب · بوابة المحامي (ويب) · لوحة الإدارة (ويب)</a:t>
            </a:r>
            <a:endParaRPr lang="ar-SA" sz="1400" dirty="0"/>
          </a:p>
        </p:txBody>
      </p:sp>
      <p:sp>
        <p:nvSpPr>
          <p:cNvPr id="8" name="layer-280"/>
          <p:cNvSpPr/>
          <p:nvPr/>
        </p:nvSpPr>
        <p:spPr>
          <a:xfrm>
            <a:off x="9539935" y="2578608"/>
            <a:ext cx="2103120" cy="713232"/>
          </a:xfrm>
          <a:prstGeom prst="roundRect">
            <a:avLst>
              <a:gd name="adj" fmla="val 15385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9" name="text-281"/>
          <p:cNvSpPr txBox="1"/>
          <p:nvPr/>
        </p:nvSpPr>
        <p:spPr>
          <a:xfrm>
            <a:off x="9631375" y="2578608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altLang="en-US" sz="1500" b="1" dirty="0">
                <a:solidFill>
                  <a:srgbClr val="FFFFFF"/>
                </a:solidFill>
              </a:rPr>
              <a:t>Laravel 12 API</a:t>
            </a:r>
            <a:endParaRPr lang="ar-SA" sz="1500" dirty="0"/>
          </a:p>
        </p:txBody>
      </p:sp>
      <p:sp>
        <p:nvSpPr>
          <p:cNvPr id="10" name="card-282"/>
          <p:cNvSpPr/>
          <p:nvPr/>
        </p:nvSpPr>
        <p:spPr>
          <a:xfrm>
            <a:off x="548640" y="2578608"/>
            <a:ext cx="8854135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1" name="text-283"/>
          <p:cNvSpPr txBox="1"/>
          <p:nvPr/>
        </p:nvSpPr>
        <p:spPr>
          <a:xfrm>
            <a:off x="731520" y="2578608"/>
            <a:ext cx="84883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altLang="en-US" sz="1400" dirty="0">
                <a:solidFill>
                  <a:srgbClr val="33474F"/>
                </a:solidFill>
              </a:rPr>
              <a:t>Sanctum</a:t>
            </a:r>
            <a:r>
              <a:rPr lang="ar-SA" altLang="en-US" sz="1400" dirty="0">
                <a:solidFill>
                  <a:srgbClr val="33474F"/>
                </a:solidFill>
              </a:rPr>
              <a:t> · </a:t>
            </a:r>
            <a:r>
              <a:rPr lang="en-US" altLang="en-US" sz="1400" dirty="0">
                <a:solidFill>
                  <a:srgbClr val="33474F"/>
                </a:solidFill>
              </a:rPr>
              <a:t>Policies</a:t>
            </a:r>
            <a:r>
              <a:rPr lang="ar-SA" altLang="en-US" sz="1400" dirty="0">
                <a:solidFill>
                  <a:srgbClr val="33474F"/>
                </a:solidFill>
              </a:rPr>
              <a:t> (</a:t>
            </a:r>
            <a:r>
              <a:rPr lang="en-US" altLang="en-US" sz="1400" dirty="0">
                <a:solidFill>
                  <a:srgbClr val="33474F"/>
                </a:solidFill>
              </a:rPr>
              <a:t>RBAC</a:t>
            </a:r>
            <a:r>
              <a:rPr lang="ar-SA" altLang="en-US" sz="1400" dirty="0">
                <a:solidFill>
                  <a:srgbClr val="33474F"/>
                </a:solidFill>
              </a:rPr>
              <a:t>) · آلة حالات القضية · المستندات المشفّرة · الإصدارات · التدقيق · </a:t>
            </a:r>
            <a:r>
              <a:rPr lang="en-US" altLang="en-US" sz="1400" dirty="0">
                <a:solidFill>
                  <a:srgbClr val="33474F"/>
                </a:solidFill>
              </a:rPr>
              <a:t>Horizon</a:t>
            </a:r>
            <a:endParaRPr lang="ar-SA" sz="1400" dirty="0"/>
          </a:p>
        </p:txBody>
      </p:sp>
      <p:sp>
        <p:nvSpPr>
          <p:cNvPr id="12" name="layer-284"/>
          <p:cNvSpPr/>
          <p:nvPr/>
        </p:nvSpPr>
        <p:spPr>
          <a:xfrm>
            <a:off x="9539935" y="3419856"/>
            <a:ext cx="2103120" cy="713232"/>
          </a:xfrm>
          <a:prstGeom prst="roundRect">
            <a:avLst>
              <a:gd name="adj" fmla="val 15385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13" name="text-285"/>
          <p:cNvSpPr txBox="1"/>
          <p:nvPr/>
        </p:nvSpPr>
        <p:spPr>
          <a:xfrm>
            <a:off x="9631375" y="3419856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FFFFFF"/>
                </a:solidFill>
              </a:rPr>
              <a:t>خدمة </a:t>
            </a:r>
            <a:r>
              <a:rPr lang="en-US" altLang="en-US" sz="1500" b="1" dirty="0">
                <a:solidFill>
                  <a:srgbClr val="FFFFFF"/>
                </a:solidFill>
              </a:rPr>
              <a:t>AI</a:t>
            </a:r>
            <a:endParaRPr lang="ar-SA" sz="1500" dirty="0"/>
          </a:p>
        </p:txBody>
      </p:sp>
      <p:sp>
        <p:nvSpPr>
          <p:cNvPr id="14" name="card-286"/>
          <p:cNvSpPr/>
          <p:nvPr/>
        </p:nvSpPr>
        <p:spPr>
          <a:xfrm>
            <a:off x="548640" y="3419856"/>
            <a:ext cx="8854135" cy="713232"/>
          </a:xfrm>
          <a:prstGeom prst="roundRect">
            <a:avLst>
              <a:gd name="adj" fmla="val 15385"/>
            </a:avLst>
          </a:prstGeom>
          <a:solidFill>
            <a:srgbClr val="F1ECFC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5" name="text-287"/>
          <p:cNvSpPr txBox="1"/>
          <p:nvPr/>
        </p:nvSpPr>
        <p:spPr>
          <a:xfrm>
            <a:off x="731520" y="3419856"/>
            <a:ext cx="84883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altLang="en-US" sz="1400" dirty="0">
                <a:solidFill>
                  <a:srgbClr val="33474F"/>
                </a:solidFill>
              </a:rPr>
              <a:t>OCR</a:t>
            </a:r>
            <a:r>
              <a:rPr lang="ar-SA" altLang="en-US" sz="1400" dirty="0">
                <a:solidFill>
                  <a:srgbClr val="33474F"/>
                </a:solidFill>
              </a:rPr>
              <a:t> عربي · إخفاء الهوية · استرجاع هجين (</a:t>
            </a:r>
            <a:r>
              <a:rPr lang="en-US" altLang="en-US" sz="1400" dirty="0">
                <a:solidFill>
                  <a:srgbClr val="33474F"/>
                </a:solidFill>
              </a:rPr>
              <a:t>pgvector</a:t>
            </a:r>
            <a:r>
              <a:rPr lang="ar-SA" altLang="en-US" sz="1400" dirty="0">
                <a:solidFill>
                  <a:srgbClr val="33474F"/>
                </a:solidFill>
              </a:rPr>
              <a:t> + نصي) · صياغة بمخرجات منظمة · تحقق من الاستشهادات</a:t>
            </a:r>
            <a:endParaRPr lang="ar-SA" sz="1400" dirty="0"/>
          </a:p>
        </p:txBody>
      </p:sp>
      <p:sp>
        <p:nvSpPr>
          <p:cNvPr id="16" name="layer-288"/>
          <p:cNvSpPr/>
          <p:nvPr/>
        </p:nvSpPr>
        <p:spPr>
          <a:xfrm>
            <a:off x="9539935" y="4261104"/>
            <a:ext cx="2103120" cy="713232"/>
          </a:xfrm>
          <a:prstGeom prst="roundRect">
            <a:avLst>
              <a:gd name="adj" fmla="val 15385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17" name="text-289"/>
          <p:cNvSpPr txBox="1"/>
          <p:nvPr/>
        </p:nvSpPr>
        <p:spPr>
          <a:xfrm>
            <a:off x="9631375" y="4261104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FFFFFF"/>
                </a:solidFill>
              </a:rPr>
              <a:t>البيانات</a:t>
            </a:r>
            <a:endParaRPr lang="ar-SA" sz="1500" dirty="0"/>
          </a:p>
        </p:txBody>
      </p:sp>
      <p:sp>
        <p:nvSpPr>
          <p:cNvPr id="18" name="card-290"/>
          <p:cNvSpPr/>
          <p:nvPr/>
        </p:nvSpPr>
        <p:spPr>
          <a:xfrm>
            <a:off x="548640" y="4261104"/>
            <a:ext cx="8854135" cy="713232"/>
          </a:xfrm>
          <a:prstGeom prst="roundRect">
            <a:avLst>
              <a:gd name="adj" fmla="val 15385"/>
            </a:avLst>
          </a:prstGeom>
          <a:solidFill>
            <a:srgbClr val="EAF0FD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19" name="text-291"/>
          <p:cNvSpPr txBox="1"/>
          <p:nvPr/>
        </p:nvSpPr>
        <p:spPr>
          <a:xfrm>
            <a:off x="731520" y="4261104"/>
            <a:ext cx="84883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en-US" altLang="en-US" sz="1400" dirty="0">
                <a:solidFill>
                  <a:srgbClr val="33474F"/>
                </a:solidFill>
              </a:rPr>
              <a:t>PostgreSQL 17 + pgvector</a:t>
            </a:r>
            <a:r>
              <a:rPr lang="ar-SA" altLang="en-US" sz="1400" dirty="0">
                <a:solidFill>
                  <a:srgbClr val="33474F"/>
                </a:solidFill>
              </a:rPr>
              <a:t> · </a:t>
            </a:r>
            <a:r>
              <a:rPr lang="en-US" altLang="en-US" sz="1400" dirty="0">
                <a:solidFill>
                  <a:srgbClr val="33474F"/>
                </a:solidFill>
              </a:rPr>
              <a:t>Redis</a:t>
            </a:r>
            <a:r>
              <a:rPr lang="ar-SA" altLang="en-US" sz="1400" dirty="0">
                <a:solidFill>
                  <a:srgbClr val="33474F"/>
                </a:solidFill>
              </a:rPr>
              <a:t> · تخزين كائنات مشفّر · نسخ احتياطي – استضافة داخل المملكة</a:t>
            </a:r>
            <a:endParaRPr lang="ar-SA" sz="1400" dirty="0"/>
          </a:p>
        </p:txBody>
      </p:sp>
      <p:sp>
        <p:nvSpPr>
          <p:cNvPr id="20" name="layer-292"/>
          <p:cNvSpPr/>
          <p:nvPr/>
        </p:nvSpPr>
        <p:spPr>
          <a:xfrm>
            <a:off x="9539935" y="5102352"/>
            <a:ext cx="2103120" cy="713232"/>
          </a:xfrm>
          <a:prstGeom prst="roundRect">
            <a:avLst>
              <a:gd name="adj" fmla="val 15385"/>
            </a:avLst>
          </a:prstGeom>
          <a:solidFill>
            <a:srgbClr val="0A2E3B"/>
          </a:solidFill>
          <a:ln w="12700">
            <a:solidFill>
              <a:srgbClr val="0A2E3B"/>
            </a:solidFill>
            <a:prstDash val="solid"/>
          </a:ln>
        </p:spPr>
      </p:sp>
      <p:sp>
        <p:nvSpPr>
          <p:cNvPr id="21" name="text-293"/>
          <p:cNvSpPr txBox="1"/>
          <p:nvPr/>
        </p:nvSpPr>
        <p:spPr>
          <a:xfrm>
            <a:off x="9631375" y="5102352"/>
            <a:ext cx="1920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FFFFFF"/>
                </a:solidFill>
              </a:rPr>
              <a:t>التكاملات</a:t>
            </a:r>
            <a:endParaRPr lang="ar-SA" sz="1500" dirty="0"/>
          </a:p>
        </p:txBody>
      </p:sp>
      <p:sp>
        <p:nvSpPr>
          <p:cNvPr id="22" name="card-294"/>
          <p:cNvSpPr/>
          <p:nvPr/>
        </p:nvSpPr>
        <p:spPr>
          <a:xfrm>
            <a:off x="548640" y="5102352"/>
            <a:ext cx="8854135" cy="713232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23" name="text-295"/>
          <p:cNvSpPr txBox="1"/>
          <p:nvPr/>
        </p:nvSpPr>
        <p:spPr>
          <a:xfrm>
            <a:off x="731520" y="5102352"/>
            <a:ext cx="848837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33474F"/>
                </a:solidFill>
              </a:rPr>
              <a:t>نموذج لغوي مؤسسي عبر </a:t>
            </a:r>
            <a:r>
              <a:rPr lang="en-US" altLang="en-US" sz="1400" dirty="0">
                <a:solidFill>
                  <a:srgbClr val="33474F"/>
                </a:solidFill>
              </a:rPr>
              <a:t>API</a:t>
            </a:r>
            <a:r>
              <a:rPr lang="ar-SA" altLang="en-US" sz="1400" dirty="0">
                <a:solidFill>
                  <a:srgbClr val="33474F"/>
                </a:solidFill>
              </a:rPr>
              <a:t> · بوابة دفع محلية · </a:t>
            </a:r>
            <a:r>
              <a:rPr lang="en-US" altLang="en-US" sz="1400" dirty="0">
                <a:solidFill>
                  <a:srgbClr val="33474F"/>
                </a:solidFill>
              </a:rPr>
              <a:t>SMS</a:t>
            </a:r>
            <a:r>
              <a:rPr lang="ar-SA" altLang="en-US" sz="1400" dirty="0">
                <a:solidFill>
                  <a:srgbClr val="33474F"/>
                </a:solidFill>
              </a:rPr>
              <a:t> و </a:t>
            </a:r>
            <a:r>
              <a:rPr lang="en-US" altLang="en-US" sz="1400" dirty="0">
                <a:solidFill>
                  <a:srgbClr val="33474F"/>
                </a:solidFill>
              </a:rPr>
              <a:t>Push</a:t>
            </a:r>
            <a:r>
              <a:rPr lang="ar-SA" altLang="en-US" sz="1400" dirty="0">
                <a:solidFill>
                  <a:srgbClr val="33474F"/>
                </a:solidFill>
              </a:rPr>
              <a:t> · النفاذ الوطني (اختياري)</a:t>
            </a:r>
            <a:endParaRPr lang="ar-S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التكلفة التقديرية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هيكل التكلفة – تُستكمل الأسعار بعد اعتماد المرحلة الأولى</a:t>
            </a:r>
            <a:endParaRPr lang="ar-SA" sz="3000" dirty="0"/>
          </a:p>
        </p:txBody>
      </p:sp>
      <p:graphicFrame>
        <p:nvGraphicFramePr>
          <p:cNvPr id="18" name="cost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1828800"/>
                <a:gridCol w="7253935"/>
              </a:tblGrid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rgbClr val="33474F"/>
                          </a:solidFill>
                        </a:rPr>
                        <a:t>التكلفة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rgbClr val="33474F"/>
                          </a:solidFill>
                        </a:rPr>
                        <a:t>حجم الجهد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rgbClr val="33474F"/>
                          </a:solidFill>
                        </a:rPr>
                        <a:t>البند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كبير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تطبيق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Flutter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 – شاشات الطبيب، التكامل، الأمان، النشر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كبير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Laravel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 و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API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 – الصلاحيات، القضايا، المستندات، الاعتماد، التدقيق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كبير جدًا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AI / RAG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 –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OCR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، الفهرسة، الاسترجاع، الصياغة، التحقق، التقييم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متوسط–كبير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لوحة الإدارة وبوابة المحامي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متوسط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الاختبارات والأمان والنشر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حسب الاستخدام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شهري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التكاليف التشغيلية المتكررة – استضافة،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AI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،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OCR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، </a:t>
                      </a:r>
                      <a:r>
                        <a:rPr lang="en-US" altLang="en-US" sz="1400" dirty="0">
                          <a:solidFill>
                            <a:srgbClr val="10242C"/>
                          </a:solidFill>
                        </a:rPr>
                        <a:t>SMS</a:t>
                      </a: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، دفع، متاجر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8A9AA1"/>
                          </a:solidFill>
                        </a:rPr>
                        <a:t>يُحدد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b="1" dirty="0">
                          <a:solidFill>
                            <a:schemeClr val="accent1"/>
                          </a:solidFill>
                        </a:rPr>
                        <a:t>اختياري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00" dirty="0">
                          <a:solidFill>
                            <a:srgbClr val="10242C"/>
                          </a:solidFill>
                        </a:rPr>
                        <a:t>الدعم الفني والصيانة – ضمان + باقات شهرية اختيارية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-296"/>
          <p:cNvSpPr txBox="1"/>
          <p:nvPr/>
        </p:nvSpPr>
        <p:spPr>
          <a:xfrm>
            <a:off x="548640" y="571500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كل مرحلة تُسعّر كتعاقد مستقل، ولا تُدمج أسعار المرحلتين في إجمالي إلزامي واحد. أي تغيير خارج النطاق المعتمد يُوثّق ويُسعّر منفصلًا.</a:t>
            </a:r>
            <a:endParaRPr lang="ar-SA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الجدول الزمني المقترح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3 أسابيع حتى التسليم – بثلاث مراحل استلام</a:t>
            </a:r>
            <a:endParaRPr lang="ar-SA" sz="3000" dirty="0"/>
          </a:p>
        </p:txBody>
      </p:sp>
      <p:sp>
        <p:nvSpPr>
          <p:cNvPr id="4" name="gantt-head"/>
          <p:cNvSpPr/>
          <p:nvPr/>
        </p:nvSpPr>
        <p:spPr>
          <a:xfrm>
            <a:off x="548640" y="1344168"/>
            <a:ext cx="11094415" cy="713232"/>
          </a:xfrm>
          <a:prstGeom prst="rect">
            <a:avLst/>
          </a:prstGeom>
          <a:solidFill>
            <a:srgbClr val="F3F6F7"/>
          </a:solidFill>
          <a:ln w="12700">
            <a:solidFill>
              <a:srgbClr val="F3F6F7"/>
            </a:solidFill>
            <a:prstDash val="solid"/>
          </a:ln>
        </p:spPr>
      </p:sp>
      <p:sp>
        <p:nvSpPr>
          <p:cNvPr id="5" name="text-297"/>
          <p:cNvSpPr txBox="1"/>
          <p:nvPr/>
        </p:nvSpPr>
        <p:spPr>
          <a:xfrm>
            <a:off x="6055157" y="1362456"/>
            <a:ext cx="27532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rgbClr val="33474F"/>
                </a:solidFill>
              </a:rPr>
              <a:t>الأسبوع 1</a:t>
            </a:r>
            <a:endParaRPr lang="ar-SA" sz="1200" dirty="0"/>
          </a:p>
        </p:txBody>
      </p:sp>
      <p:sp>
        <p:nvSpPr>
          <p:cNvPr id="6" name="text-298"/>
          <p:cNvSpPr txBox="1"/>
          <p:nvPr/>
        </p:nvSpPr>
        <p:spPr>
          <a:xfrm>
            <a:off x="3301898" y="1362456"/>
            <a:ext cx="27532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rgbClr val="33474F"/>
                </a:solidFill>
              </a:rPr>
              <a:t>الأسبوع 2</a:t>
            </a:r>
            <a:endParaRPr lang="ar-SA" sz="1200" dirty="0"/>
          </a:p>
        </p:txBody>
      </p:sp>
      <p:sp>
        <p:nvSpPr>
          <p:cNvPr id="7" name="text-299"/>
          <p:cNvSpPr txBox="1"/>
          <p:nvPr/>
        </p:nvSpPr>
        <p:spPr>
          <a:xfrm>
            <a:off x="548640" y="1362456"/>
            <a:ext cx="27532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200" b="1" dirty="0">
                <a:solidFill>
                  <a:srgbClr val="33474F"/>
                </a:solidFill>
              </a:rPr>
              <a:t>الأسبوع 3</a:t>
            </a:r>
            <a:endParaRPr lang="ar-SA" sz="1200" dirty="0"/>
          </a:p>
        </p:txBody>
      </p:sp>
      <p:sp>
        <p:nvSpPr>
          <p:cNvPr id="8" name="text-300"/>
          <p:cNvSpPr txBox="1"/>
          <p:nvPr/>
        </p:nvSpPr>
        <p:spPr>
          <a:xfrm>
            <a:off x="8899855" y="16916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المسار / يوم العمل</a:t>
            </a:r>
            <a:endParaRPr lang="ar-SA" sz="1300" dirty="0"/>
          </a:p>
        </p:txBody>
      </p:sp>
      <p:sp>
        <p:nvSpPr>
          <p:cNvPr id="9" name="text-301"/>
          <p:cNvSpPr txBox="1"/>
          <p:nvPr/>
        </p:nvSpPr>
        <p:spPr>
          <a:xfrm>
            <a:off x="8257764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</a:t>
            </a:r>
            <a:endParaRPr lang="ar-SA" sz="1000" dirty="0"/>
          </a:p>
        </p:txBody>
      </p:sp>
      <p:sp>
        <p:nvSpPr>
          <p:cNvPr id="10" name="text-302"/>
          <p:cNvSpPr txBox="1"/>
          <p:nvPr/>
        </p:nvSpPr>
        <p:spPr>
          <a:xfrm>
            <a:off x="7707112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2</a:t>
            </a:r>
            <a:endParaRPr lang="ar-SA" sz="1000" dirty="0"/>
          </a:p>
        </p:txBody>
      </p:sp>
      <p:sp>
        <p:nvSpPr>
          <p:cNvPr id="11" name="text-303"/>
          <p:cNvSpPr txBox="1"/>
          <p:nvPr/>
        </p:nvSpPr>
        <p:spPr>
          <a:xfrm>
            <a:off x="7156460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3</a:t>
            </a:r>
            <a:endParaRPr lang="ar-SA" sz="1000" dirty="0"/>
          </a:p>
        </p:txBody>
      </p:sp>
      <p:sp>
        <p:nvSpPr>
          <p:cNvPr id="12" name="text-304"/>
          <p:cNvSpPr txBox="1"/>
          <p:nvPr/>
        </p:nvSpPr>
        <p:spPr>
          <a:xfrm>
            <a:off x="6605808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4</a:t>
            </a:r>
            <a:endParaRPr lang="ar-SA" sz="1000" dirty="0"/>
          </a:p>
        </p:txBody>
      </p:sp>
      <p:sp>
        <p:nvSpPr>
          <p:cNvPr id="13" name="text-305"/>
          <p:cNvSpPr txBox="1"/>
          <p:nvPr/>
        </p:nvSpPr>
        <p:spPr>
          <a:xfrm>
            <a:off x="6055157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5</a:t>
            </a:r>
            <a:endParaRPr lang="ar-SA" sz="1000" dirty="0"/>
          </a:p>
        </p:txBody>
      </p:sp>
      <p:sp>
        <p:nvSpPr>
          <p:cNvPr id="14" name="text-306"/>
          <p:cNvSpPr txBox="1"/>
          <p:nvPr/>
        </p:nvSpPr>
        <p:spPr>
          <a:xfrm>
            <a:off x="5504505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6</a:t>
            </a:r>
            <a:endParaRPr lang="ar-SA" sz="1000" dirty="0"/>
          </a:p>
        </p:txBody>
      </p:sp>
      <p:sp>
        <p:nvSpPr>
          <p:cNvPr id="15" name="text-307"/>
          <p:cNvSpPr txBox="1"/>
          <p:nvPr/>
        </p:nvSpPr>
        <p:spPr>
          <a:xfrm>
            <a:off x="4953853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7</a:t>
            </a:r>
            <a:endParaRPr lang="ar-SA" sz="1000" dirty="0"/>
          </a:p>
        </p:txBody>
      </p:sp>
      <p:sp>
        <p:nvSpPr>
          <p:cNvPr id="16" name="text-308"/>
          <p:cNvSpPr txBox="1"/>
          <p:nvPr/>
        </p:nvSpPr>
        <p:spPr>
          <a:xfrm>
            <a:off x="4403202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8</a:t>
            </a:r>
            <a:endParaRPr lang="ar-SA" sz="1000" dirty="0"/>
          </a:p>
        </p:txBody>
      </p:sp>
      <p:sp>
        <p:nvSpPr>
          <p:cNvPr id="17" name="text-309"/>
          <p:cNvSpPr txBox="1"/>
          <p:nvPr/>
        </p:nvSpPr>
        <p:spPr>
          <a:xfrm>
            <a:off x="3852550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9</a:t>
            </a:r>
            <a:endParaRPr lang="ar-SA" sz="1000" dirty="0"/>
          </a:p>
        </p:txBody>
      </p:sp>
      <p:sp>
        <p:nvSpPr>
          <p:cNvPr id="18" name="text-310"/>
          <p:cNvSpPr txBox="1"/>
          <p:nvPr/>
        </p:nvSpPr>
        <p:spPr>
          <a:xfrm>
            <a:off x="3301898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10</a:t>
            </a:r>
            <a:endParaRPr lang="ar-SA" sz="1000" dirty="0"/>
          </a:p>
        </p:txBody>
      </p:sp>
      <p:sp>
        <p:nvSpPr>
          <p:cNvPr id="19" name="text-311"/>
          <p:cNvSpPr txBox="1"/>
          <p:nvPr/>
        </p:nvSpPr>
        <p:spPr>
          <a:xfrm>
            <a:off x="2751247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11</a:t>
            </a:r>
            <a:endParaRPr lang="ar-SA" sz="1000" dirty="0"/>
          </a:p>
        </p:txBody>
      </p:sp>
      <p:sp>
        <p:nvSpPr>
          <p:cNvPr id="20" name="text-312"/>
          <p:cNvSpPr txBox="1"/>
          <p:nvPr/>
        </p:nvSpPr>
        <p:spPr>
          <a:xfrm>
            <a:off x="2200595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12</a:t>
            </a:r>
            <a:endParaRPr lang="ar-SA" sz="1000" dirty="0"/>
          </a:p>
        </p:txBody>
      </p:sp>
      <p:sp>
        <p:nvSpPr>
          <p:cNvPr id="21" name="text-313"/>
          <p:cNvSpPr txBox="1"/>
          <p:nvPr/>
        </p:nvSpPr>
        <p:spPr>
          <a:xfrm>
            <a:off x="1649943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13</a:t>
            </a:r>
            <a:endParaRPr lang="ar-SA" sz="1000" dirty="0"/>
          </a:p>
        </p:txBody>
      </p:sp>
      <p:sp>
        <p:nvSpPr>
          <p:cNvPr id="22" name="text-314"/>
          <p:cNvSpPr txBox="1"/>
          <p:nvPr/>
        </p:nvSpPr>
        <p:spPr>
          <a:xfrm>
            <a:off x="1099292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14</a:t>
            </a:r>
            <a:endParaRPr lang="ar-SA" sz="1000" dirty="0"/>
          </a:p>
        </p:txBody>
      </p:sp>
      <p:sp>
        <p:nvSpPr>
          <p:cNvPr id="23" name="text-315"/>
          <p:cNvSpPr txBox="1"/>
          <p:nvPr/>
        </p:nvSpPr>
        <p:spPr>
          <a:xfrm>
            <a:off x="548640" y="1691640"/>
            <a:ext cx="5506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5D7079"/>
                </a:solidFill>
              </a:rPr>
              <a:t>15</a:t>
            </a:r>
            <a:endParaRPr lang="ar-SA" sz="1000" dirty="0"/>
          </a:p>
        </p:txBody>
      </p:sp>
      <p:sp>
        <p:nvSpPr>
          <p:cNvPr id="24" name="grid-316"/>
          <p:cNvSpPr/>
          <p:nvPr/>
        </p:nvSpPr>
        <p:spPr>
          <a:xfrm>
            <a:off x="548640" y="2505456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25" name="text-317"/>
          <p:cNvSpPr txBox="1"/>
          <p:nvPr/>
        </p:nvSpPr>
        <p:spPr>
          <a:xfrm>
            <a:off x="8899855" y="2103120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الانطلاق: المواصفات والبيئات</a:t>
            </a:r>
            <a:endParaRPr lang="ar-SA" sz="1250" dirty="0"/>
          </a:p>
        </p:txBody>
      </p:sp>
      <p:sp>
        <p:nvSpPr>
          <p:cNvPr id="26" name="bar-318"/>
          <p:cNvSpPr/>
          <p:nvPr/>
        </p:nvSpPr>
        <p:spPr>
          <a:xfrm>
            <a:off x="7707112" y="2194560"/>
            <a:ext cx="1101303" cy="219456"/>
          </a:xfrm>
          <a:prstGeom prst="roundRect">
            <a:avLst>
              <a:gd name="adj" fmla="val 33333"/>
            </a:avLst>
          </a:prstGeom>
          <a:solidFill>
            <a:srgbClr val="0F3D4C"/>
          </a:solidFill>
          <a:ln w="12700">
            <a:solidFill>
              <a:srgbClr val="0F3D4C"/>
            </a:solidFill>
            <a:prstDash val="solid"/>
          </a:ln>
        </p:spPr>
      </p:sp>
      <p:sp>
        <p:nvSpPr>
          <p:cNvPr id="27" name="milestone-319"/>
          <p:cNvSpPr/>
          <p:nvPr/>
        </p:nvSpPr>
        <p:spPr>
          <a:xfrm>
            <a:off x="8432505" y="2203704"/>
            <a:ext cx="201168" cy="201168"/>
          </a:xfrm>
          <a:prstGeom prst="diamond">
            <a:avLst/>
          </a:prstGeom>
          <a:solidFill>
            <a:srgbClr val="B892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grid-320"/>
          <p:cNvSpPr/>
          <p:nvPr/>
        </p:nvSpPr>
        <p:spPr>
          <a:xfrm>
            <a:off x="548640" y="2907792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29" name="text-321"/>
          <p:cNvSpPr txBox="1"/>
          <p:nvPr/>
        </p:nvSpPr>
        <p:spPr>
          <a:xfrm>
            <a:off x="8899855" y="2505456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خلفية </a:t>
            </a:r>
            <a:r>
              <a:rPr lang="en-US" altLang="en-US" sz="1250" b="1" dirty="0">
                <a:solidFill>
                  <a:schemeClr val="tx1"/>
                </a:solidFill>
              </a:rPr>
              <a:t>Laravel</a:t>
            </a:r>
            <a:r>
              <a:rPr lang="ar-SA" altLang="en-US" sz="1250" b="1" dirty="0">
                <a:solidFill>
                  <a:schemeClr val="tx1"/>
                </a:solidFill>
              </a:rPr>
              <a:t> و </a:t>
            </a:r>
            <a:r>
              <a:rPr lang="en-US" altLang="en-US" sz="1250" b="1" dirty="0">
                <a:solidFill>
                  <a:schemeClr val="tx1"/>
                </a:solidFill>
              </a:rPr>
              <a:t>API</a:t>
            </a:r>
            <a:endParaRPr lang="ar-SA" sz="1250" dirty="0"/>
          </a:p>
        </p:txBody>
      </p:sp>
      <p:sp>
        <p:nvSpPr>
          <p:cNvPr id="30" name="bar-322"/>
          <p:cNvSpPr/>
          <p:nvPr/>
        </p:nvSpPr>
        <p:spPr>
          <a:xfrm>
            <a:off x="4953853" y="2596896"/>
            <a:ext cx="3854562" cy="219456"/>
          </a:xfrm>
          <a:prstGeom prst="roundRect">
            <a:avLst>
              <a:gd name="adj" fmla="val 33333"/>
            </a:avLst>
          </a:prstGeom>
          <a:solidFill>
            <a:srgbClr val="16A08A"/>
          </a:solidFill>
          <a:ln w="12700">
            <a:solidFill>
              <a:srgbClr val="16A08A"/>
            </a:solidFill>
            <a:prstDash val="solid"/>
          </a:ln>
        </p:spPr>
      </p:sp>
      <p:sp>
        <p:nvSpPr>
          <p:cNvPr id="31" name="grid-323"/>
          <p:cNvSpPr/>
          <p:nvPr/>
        </p:nvSpPr>
        <p:spPr>
          <a:xfrm>
            <a:off x="548640" y="3310128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32" name="text-324"/>
          <p:cNvSpPr txBox="1"/>
          <p:nvPr/>
        </p:nvSpPr>
        <p:spPr>
          <a:xfrm>
            <a:off x="8899855" y="2907792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تطبيق </a:t>
            </a:r>
            <a:r>
              <a:rPr lang="en-US" altLang="en-US" sz="1250" b="1" dirty="0">
                <a:solidFill>
                  <a:schemeClr val="tx1"/>
                </a:solidFill>
              </a:rPr>
              <a:t>Flutter</a:t>
            </a:r>
            <a:endParaRPr lang="ar-SA" sz="1250" dirty="0"/>
          </a:p>
        </p:txBody>
      </p:sp>
      <p:sp>
        <p:nvSpPr>
          <p:cNvPr id="33" name="bar-325"/>
          <p:cNvSpPr/>
          <p:nvPr/>
        </p:nvSpPr>
        <p:spPr>
          <a:xfrm>
            <a:off x="2200595" y="2999232"/>
            <a:ext cx="6057168" cy="219456"/>
          </a:xfrm>
          <a:prstGeom prst="roundRect">
            <a:avLst>
              <a:gd name="adj" fmla="val 33333"/>
            </a:avLst>
          </a:prstGeom>
          <a:solidFill>
            <a:srgbClr val="16A08A"/>
          </a:solidFill>
          <a:ln w="12700">
            <a:solidFill>
              <a:srgbClr val="16A08A"/>
            </a:solidFill>
            <a:prstDash val="solid"/>
          </a:ln>
        </p:spPr>
      </p:sp>
      <p:sp>
        <p:nvSpPr>
          <p:cNvPr id="34" name="grid-326"/>
          <p:cNvSpPr/>
          <p:nvPr/>
        </p:nvSpPr>
        <p:spPr>
          <a:xfrm>
            <a:off x="548640" y="3712464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35" name="text-327"/>
          <p:cNvSpPr txBox="1"/>
          <p:nvPr/>
        </p:nvSpPr>
        <p:spPr>
          <a:xfrm>
            <a:off x="8899855" y="3310128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محرك الذكاء الاصطناعي (</a:t>
            </a:r>
            <a:r>
              <a:rPr lang="en-US" altLang="en-US" sz="1250" b="1" dirty="0">
                <a:solidFill>
                  <a:schemeClr val="tx1"/>
                </a:solidFill>
              </a:rPr>
              <a:t>RAG</a:t>
            </a:r>
            <a:r>
              <a:rPr lang="ar-SA" altLang="en-US" sz="1250" b="1" dirty="0">
                <a:solidFill>
                  <a:schemeClr val="tx1"/>
                </a:solidFill>
              </a:rPr>
              <a:t>)</a:t>
            </a:r>
            <a:endParaRPr lang="ar-SA" sz="1250" dirty="0"/>
          </a:p>
        </p:txBody>
      </p:sp>
      <p:sp>
        <p:nvSpPr>
          <p:cNvPr id="36" name="bar-328"/>
          <p:cNvSpPr/>
          <p:nvPr/>
        </p:nvSpPr>
        <p:spPr>
          <a:xfrm>
            <a:off x="3301898" y="3401568"/>
            <a:ext cx="4405213" cy="219456"/>
          </a:xfrm>
          <a:prstGeom prst="roundRect">
            <a:avLst>
              <a:gd name="adj" fmla="val 33333"/>
            </a:avLst>
          </a:prstGeom>
          <a:solidFill>
            <a:srgbClr val="7D5CD1"/>
          </a:solidFill>
          <a:ln w="12700">
            <a:solidFill>
              <a:srgbClr val="7D5CD1"/>
            </a:solidFill>
            <a:prstDash val="solid"/>
          </a:ln>
        </p:spPr>
      </p:sp>
      <p:sp>
        <p:nvSpPr>
          <p:cNvPr id="37" name="milestone-329"/>
          <p:cNvSpPr/>
          <p:nvPr/>
        </p:nvSpPr>
        <p:spPr>
          <a:xfrm>
            <a:off x="3476640" y="3410712"/>
            <a:ext cx="201168" cy="201168"/>
          </a:xfrm>
          <a:prstGeom prst="diamond">
            <a:avLst/>
          </a:prstGeom>
          <a:solidFill>
            <a:srgbClr val="B892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grid-330"/>
          <p:cNvSpPr/>
          <p:nvPr/>
        </p:nvSpPr>
        <p:spPr>
          <a:xfrm>
            <a:off x="548640" y="4114800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39" name="text-331"/>
          <p:cNvSpPr txBox="1"/>
          <p:nvPr/>
        </p:nvSpPr>
        <p:spPr>
          <a:xfrm>
            <a:off x="8899855" y="3712464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بوابة المحامي ولوحة الإدارة</a:t>
            </a:r>
            <a:endParaRPr lang="ar-SA" sz="1250" dirty="0"/>
          </a:p>
        </p:txBody>
      </p:sp>
      <p:sp>
        <p:nvSpPr>
          <p:cNvPr id="40" name="bar-332"/>
          <p:cNvSpPr/>
          <p:nvPr/>
        </p:nvSpPr>
        <p:spPr>
          <a:xfrm>
            <a:off x="2751247" y="3803904"/>
            <a:ext cx="3854562" cy="219456"/>
          </a:xfrm>
          <a:prstGeom prst="roundRect">
            <a:avLst>
              <a:gd name="adj" fmla="val 33333"/>
            </a:avLst>
          </a:prstGeom>
          <a:solidFill>
            <a:srgbClr val="B8924F"/>
          </a:solidFill>
          <a:ln w="12700">
            <a:solidFill>
              <a:srgbClr val="B8924F"/>
            </a:solidFill>
            <a:prstDash val="solid"/>
          </a:ln>
        </p:spPr>
      </p:sp>
      <p:sp>
        <p:nvSpPr>
          <p:cNvPr id="41" name="grid-333"/>
          <p:cNvSpPr/>
          <p:nvPr/>
        </p:nvSpPr>
        <p:spPr>
          <a:xfrm>
            <a:off x="548640" y="4517136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42" name="text-334"/>
          <p:cNvSpPr txBox="1"/>
          <p:nvPr/>
        </p:nvSpPr>
        <p:spPr>
          <a:xfrm>
            <a:off x="8899855" y="4114800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التكاملات</a:t>
            </a:r>
            <a:endParaRPr lang="ar-SA" sz="1250" dirty="0"/>
          </a:p>
        </p:txBody>
      </p:sp>
      <p:sp>
        <p:nvSpPr>
          <p:cNvPr id="43" name="bar-335"/>
          <p:cNvSpPr/>
          <p:nvPr/>
        </p:nvSpPr>
        <p:spPr>
          <a:xfrm>
            <a:off x="2751247" y="4206240"/>
            <a:ext cx="2753258" cy="219456"/>
          </a:xfrm>
          <a:prstGeom prst="roundRect">
            <a:avLst>
              <a:gd name="adj" fmla="val 33333"/>
            </a:avLst>
          </a:prstGeom>
          <a:solidFill>
            <a:srgbClr val="0F3D4C"/>
          </a:solidFill>
          <a:ln w="12700">
            <a:solidFill>
              <a:srgbClr val="0F3D4C"/>
            </a:solidFill>
            <a:prstDash val="solid"/>
          </a:ln>
        </p:spPr>
      </p:sp>
      <p:sp>
        <p:nvSpPr>
          <p:cNvPr id="44" name="grid-336"/>
          <p:cNvSpPr/>
          <p:nvPr/>
        </p:nvSpPr>
        <p:spPr>
          <a:xfrm>
            <a:off x="548640" y="4919472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45" name="text-337"/>
          <p:cNvSpPr txBox="1"/>
          <p:nvPr/>
        </p:nvSpPr>
        <p:spPr>
          <a:xfrm>
            <a:off x="8899855" y="4517136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الاختبارات والأمان والأداء</a:t>
            </a:r>
            <a:endParaRPr lang="ar-SA" sz="1250" dirty="0"/>
          </a:p>
        </p:txBody>
      </p:sp>
      <p:sp>
        <p:nvSpPr>
          <p:cNvPr id="46" name="bar-338"/>
          <p:cNvSpPr/>
          <p:nvPr/>
        </p:nvSpPr>
        <p:spPr>
          <a:xfrm>
            <a:off x="1649943" y="4608576"/>
            <a:ext cx="2753258" cy="219456"/>
          </a:xfrm>
          <a:prstGeom prst="roundRect">
            <a:avLst>
              <a:gd name="adj" fmla="val 33333"/>
            </a:avLst>
          </a:prstGeom>
          <a:solidFill>
            <a:srgbClr val="8A9AA1"/>
          </a:solidFill>
          <a:ln w="12700">
            <a:solidFill>
              <a:srgbClr val="8A9AA1"/>
            </a:solidFill>
            <a:prstDash val="solid"/>
          </a:ln>
        </p:spPr>
      </p:sp>
      <p:sp>
        <p:nvSpPr>
          <p:cNvPr id="47" name="grid-339"/>
          <p:cNvSpPr/>
          <p:nvPr/>
        </p:nvSpPr>
        <p:spPr>
          <a:xfrm>
            <a:off x="548640" y="5321808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48" name="text-340"/>
          <p:cNvSpPr txBox="1"/>
          <p:nvPr/>
        </p:nvSpPr>
        <p:spPr>
          <a:xfrm>
            <a:off x="8899855" y="4919472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اختبار القبول (</a:t>
            </a:r>
            <a:r>
              <a:rPr lang="en-US" altLang="en-US" sz="1250" b="1" dirty="0">
                <a:solidFill>
                  <a:schemeClr val="tx1"/>
                </a:solidFill>
              </a:rPr>
              <a:t>UAT</a:t>
            </a:r>
            <a:r>
              <a:rPr lang="ar-SA" altLang="en-US" sz="1250" b="1" dirty="0">
                <a:solidFill>
                  <a:schemeClr val="tx1"/>
                </a:solidFill>
              </a:rPr>
              <a:t>)</a:t>
            </a:r>
            <a:endParaRPr lang="ar-SA" sz="1250" dirty="0"/>
          </a:p>
        </p:txBody>
      </p:sp>
      <p:sp>
        <p:nvSpPr>
          <p:cNvPr id="49" name="bar-341"/>
          <p:cNvSpPr/>
          <p:nvPr/>
        </p:nvSpPr>
        <p:spPr>
          <a:xfrm>
            <a:off x="1099292" y="5010912"/>
            <a:ext cx="1651955" cy="219456"/>
          </a:xfrm>
          <a:prstGeom prst="roundRect">
            <a:avLst>
              <a:gd name="adj" fmla="val 33333"/>
            </a:avLst>
          </a:prstGeom>
          <a:solidFill>
            <a:srgbClr val="8A9AA1"/>
          </a:solidFill>
          <a:ln w="12700">
            <a:solidFill>
              <a:srgbClr val="8A9AA1"/>
            </a:solidFill>
            <a:prstDash val="solid"/>
          </a:ln>
        </p:spPr>
      </p:sp>
      <p:sp>
        <p:nvSpPr>
          <p:cNvPr id="50" name="grid-342"/>
          <p:cNvSpPr/>
          <p:nvPr/>
        </p:nvSpPr>
        <p:spPr>
          <a:xfrm>
            <a:off x="548640" y="5724144"/>
            <a:ext cx="11094415" cy="0"/>
          </a:xfrm>
          <a:prstGeom prst="line">
            <a:avLst/>
          </a:prstGeom>
          <a:noFill/>
          <a:ln w="9525">
            <a:solidFill>
              <a:srgbClr val="E2E9EB"/>
            </a:solidFill>
            <a:prstDash val="solid"/>
          </a:ln>
        </p:spPr>
      </p:sp>
      <p:sp>
        <p:nvSpPr>
          <p:cNvPr id="51" name="text-343"/>
          <p:cNvSpPr txBox="1"/>
          <p:nvPr/>
        </p:nvSpPr>
        <p:spPr>
          <a:xfrm>
            <a:off x="8899855" y="5321808"/>
            <a:ext cx="2651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250" b="1" dirty="0">
                <a:solidFill>
                  <a:schemeClr val="tx1"/>
                </a:solidFill>
              </a:rPr>
              <a:t>الإطلاق والتسليم</a:t>
            </a:r>
            <a:endParaRPr lang="ar-SA" sz="1250" dirty="0"/>
          </a:p>
        </p:txBody>
      </p:sp>
      <p:sp>
        <p:nvSpPr>
          <p:cNvPr id="52" name="bar-344"/>
          <p:cNvSpPr/>
          <p:nvPr/>
        </p:nvSpPr>
        <p:spPr>
          <a:xfrm>
            <a:off x="548640" y="5413248"/>
            <a:ext cx="1101303" cy="219456"/>
          </a:xfrm>
          <a:prstGeom prst="roundRect">
            <a:avLst>
              <a:gd name="adj" fmla="val 33333"/>
            </a:avLst>
          </a:prstGeom>
          <a:solidFill>
            <a:srgbClr val="0F3D4C"/>
          </a:solidFill>
          <a:ln w="12700">
            <a:solidFill>
              <a:srgbClr val="0F3D4C"/>
            </a:solidFill>
            <a:prstDash val="solid"/>
          </a:ln>
        </p:spPr>
      </p:sp>
      <p:sp>
        <p:nvSpPr>
          <p:cNvPr id="53" name="milestone-345"/>
          <p:cNvSpPr/>
          <p:nvPr/>
        </p:nvSpPr>
        <p:spPr>
          <a:xfrm>
            <a:off x="723382" y="5422392"/>
            <a:ext cx="201168" cy="201168"/>
          </a:xfrm>
          <a:prstGeom prst="diamond">
            <a:avLst/>
          </a:prstGeom>
          <a:solidFill>
            <a:srgbClr val="B8924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4" name="text-346"/>
          <p:cNvSpPr txBox="1"/>
          <p:nvPr/>
        </p:nvSpPr>
        <p:spPr>
          <a:xfrm>
            <a:off x="548640" y="5769864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200" dirty="0">
                <a:solidFill>
                  <a:srgbClr val="5D7079"/>
                </a:solidFill>
              </a:rPr>
              <a:t>◆ مرحلة استلام مرتبطة بدفعة · 15 يوم عمل من توقيع الاتفاق · مراجعة المتاجر خارج المدة وتخضع لـ </a:t>
            </a:r>
            <a:r>
              <a:rPr lang="en-US" altLang="en-US" sz="1200" dirty="0">
                <a:solidFill>
                  <a:srgbClr val="5D7079"/>
                </a:solidFill>
              </a:rPr>
              <a:t>Apple</a:t>
            </a:r>
            <a:r>
              <a:rPr lang="ar-SA" altLang="en-US" sz="1200" dirty="0">
                <a:solidFill>
                  <a:srgbClr val="5D7079"/>
                </a:solidFill>
              </a:rPr>
              <a:t> و </a:t>
            </a:r>
            <a:r>
              <a:rPr lang="en-US" altLang="en-US" sz="1200" dirty="0">
                <a:solidFill>
                  <a:srgbClr val="5D7079"/>
                </a:solidFill>
              </a:rPr>
              <a:t>Google</a:t>
            </a:r>
            <a:r>
              <a:rPr lang="ar-SA" altLang="en-US" sz="1200" dirty="0">
                <a:solidFill>
                  <a:srgbClr val="5D7079"/>
                </a:solidFill>
              </a:rPr>
              <a:t>.</a:t>
            </a:r>
            <a:endParaRPr lang="ar-SA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خطة الدفعات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دفعات مرتبطة بالإنجاز والاستلام – لا بالتواريخ فقط</a:t>
            </a:r>
            <a:endParaRPr lang="ar-SA" sz="3000" dirty="0"/>
          </a:p>
        </p:txBody>
      </p:sp>
      <p:graphicFrame>
        <p:nvGraphicFramePr>
          <p:cNvPr id="20" name="payments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094415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6156655"/>
                <a:gridCol w="3749040"/>
              </a:tblGrid>
              <a:tr h="914400"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33474F"/>
                          </a:solidFill>
                        </a:rPr>
                        <a:t>النسبة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33474F"/>
                          </a:solidFill>
                        </a:rPr>
                        <a:t>معيار الاستلام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33474F"/>
                          </a:solidFill>
                        </a:rPr>
                        <a:t>المرحلة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50" b="1" dirty="0">
                          <a:solidFill>
                            <a:schemeClr val="accent1"/>
                          </a:solidFill>
                        </a:rPr>
                        <a:t>40%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dirty="0">
                          <a:solidFill>
                            <a:srgbClr val="33474F"/>
                          </a:solidFill>
                        </a:rPr>
                        <a:t>توقيع الاتفاق واعتماد خطة التنفيذ ووثيقة المواصفات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10242C"/>
                          </a:solidFill>
                        </a:rPr>
                        <a:t>التعاقد والانطلاق – </a:t>
                      </a:r>
                      <a:r>
                        <a:rPr lang="en-US" altLang="en-US" sz="1450" b="1" dirty="0">
                          <a:solidFill>
                            <a:srgbClr val="10242C"/>
                          </a:solidFill>
                        </a:rPr>
                        <a:t>M0</a:t>
                      </a:r>
                      <a:endParaRPr lang="en-US" sz="1450" dirty="0"/>
                    </a:p>
                    <a:p>
                      <a:pPr rtl="1" algn="r" indent="0" marL="0">
                        <a:buNone/>
                      </a:pPr>
                      <a:r>
                        <a:rPr lang="ar-SA" altLang="en-US" sz="1150" dirty="0">
                          <a:solidFill>
                            <a:srgbClr val="5D7079"/>
                          </a:solidFill>
                        </a:rPr>
                        <a:t>اليوم 1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50" b="1" dirty="0">
                          <a:solidFill>
                            <a:schemeClr val="accent1"/>
                          </a:solidFill>
                        </a:rPr>
                        <a:t>30%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dirty="0">
                          <a:solidFill>
                            <a:srgbClr val="33474F"/>
                          </a:solidFill>
                        </a:rPr>
                        <a:t>التسجيل والقضايا والمستندات والتحليل والمسودة بالاستشهادات ومراجعة المحامي والاعتماد تعمل من البداية للنهاية، مع تحقيق حد دقة الاستشهادات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10242C"/>
                          </a:solidFill>
                        </a:rPr>
                        <a:t>دورة القضية كاملة – </a:t>
                      </a:r>
                      <a:r>
                        <a:rPr lang="en-US" altLang="en-US" sz="1450" b="1" dirty="0">
                          <a:solidFill>
                            <a:srgbClr val="10242C"/>
                          </a:solidFill>
                        </a:rPr>
                        <a:t>M1</a:t>
                      </a:r>
                      <a:endParaRPr lang="en-US" sz="1450" dirty="0"/>
                    </a:p>
                    <a:p>
                      <a:pPr rtl="1" algn="r" indent="0" marL="0">
                        <a:buNone/>
                      </a:pPr>
                      <a:r>
                        <a:rPr lang="ar-SA" altLang="en-US" sz="1150" dirty="0">
                          <a:solidFill>
                            <a:srgbClr val="5D7079"/>
                          </a:solidFill>
                        </a:rPr>
                        <a:t>نهاية الأسبوع 2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50" b="1" dirty="0">
                          <a:solidFill>
                            <a:schemeClr val="accent1"/>
                          </a:solidFill>
                        </a:rPr>
                        <a:t>30%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dirty="0">
                          <a:solidFill>
                            <a:srgbClr val="33474F"/>
                          </a:solidFill>
                        </a:rPr>
                        <a:t>لا عيوب حرجة أو عالية، توقيع اختبار القبول، النشر والرفع للمتاجر، وتسليم الكود والوثائق والتدريب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1" algn="r" indent="0" marL="0">
                        <a:buNone/>
                      </a:pPr>
                      <a:r>
                        <a:rPr lang="ar-SA" altLang="en-US" sz="1450" b="1" dirty="0">
                          <a:solidFill>
                            <a:srgbClr val="10242C"/>
                          </a:solidFill>
                        </a:rPr>
                        <a:t>القبول والتسليم – </a:t>
                      </a:r>
                      <a:r>
                        <a:rPr lang="en-US" altLang="en-US" sz="1450" b="1" dirty="0">
                          <a:solidFill>
                            <a:srgbClr val="10242C"/>
                          </a:solidFill>
                        </a:rPr>
                        <a:t>M2</a:t>
                      </a:r>
                      <a:endParaRPr lang="en-US" sz="1450" dirty="0"/>
                    </a:p>
                    <a:p>
                      <a:pPr rtl="1" algn="r" indent="0" marL="0">
                        <a:buNone/>
                      </a:pPr>
                      <a:r>
                        <a:rPr lang="ar-SA" altLang="en-US" sz="1150" dirty="0">
                          <a:solidFill>
                            <a:srgbClr val="5D7079"/>
                          </a:solidFill>
                        </a:rPr>
                        <a:t>نهاية الأسبوع 3</a:t>
                      </a:r>
                      <a:endParaRPr lang="en-US" sz="145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9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b="1" dirty="0">
                <a:solidFill>
                  <a:schemeClr val="accent1"/>
                </a:solidFill>
              </a:rPr>
              <a:t>الدعم والتكاليف التشغيلية</a:t>
            </a:r>
            <a:endParaRPr lang="ar-SA" sz="14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000" b="1" dirty="0">
                <a:solidFill>
                  <a:schemeClr val="tx2"/>
                </a:solidFill>
              </a:rPr>
              <a:t>تشغيل مستقر بعد الإطلاق</a:t>
            </a:r>
            <a:endParaRPr lang="ar-SA" sz="3000" dirty="0"/>
          </a:p>
        </p:txBody>
      </p:sp>
      <p:sp>
        <p:nvSpPr>
          <p:cNvPr id="4" name="card-347"/>
          <p:cNvSpPr/>
          <p:nvPr/>
        </p:nvSpPr>
        <p:spPr>
          <a:xfrm>
            <a:off x="6255868" y="1737360"/>
            <a:ext cx="5387188" cy="420624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5" name="text-348"/>
          <p:cNvSpPr txBox="1"/>
          <p:nvPr/>
        </p:nvSpPr>
        <p:spPr>
          <a:xfrm>
            <a:off x="6530188" y="1920240"/>
            <a:ext cx="48385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chemeClr val="tx1"/>
                </a:solidFill>
              </a:rPr>
              <a:t>التكاليف التشغيلية المتكررة</a:t>
            </a:r>
            <a:endParaRPr lang="ar-SA" sz="1800" dirty="0"/>
          </a:p>
        </p:txBody>
      </p:sp>
      <p:sp>
        <p:nvSpPr>
          <p:cNvPr id="6" name="text-349"/>
          <p:cNvSpPr txBox="1"/>
          <p:nvPr/>
        </p:nvSpPr>
        <p:spPr>
          <a:xfrm>
            <a:off x="6530188" y="2468880"/>
            <a:ext cx="4838548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33474F"/>
                </a:solidFill>
              </a:rPr>
              <a:t>استضافة سحابية داخل المملكة</a:t>
            </a:r>
            <a:endParaRPr lang="ar-SA" sz="1500" dirty="0"/>
          </a:p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33474F"/>
                </a:solidFill>
              </a:rPr>
              <a:t>استهلاك النموذج اللغوي والتضمين لكل قضية</a:t>
            </a:r>
            <a:endParaRPr lang="ar-SA" sz="1500" dirty="0"/>
          </a:p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en-US" altLang="en-US" sz="1500" dirty="0">
                <a:solidFill>
                  <a:srgbClr val="33474F"/>
                </a:solidFill>
              </a:rPr>
              <a:t>OCR</a:t>
            </a:r>
            <a:r>
              <a:rPr lang="ar-SA" altLang="en-US" sz="1500" dirty="0">
                <a:solidFill>
                  <a:srgbClr val="33474F"/>
                </a:solidFill>
              </a:rPr>
              <a:t> حسب عدد الصفحات</a:t>
            </a:r>
            <a:endParaRPr lang="ar-SA" sz="1500" dirty="0"/>
          </a:p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33474F"/>
                </a:solidFill>
              </a:rPr>
              <a:t>الرسائل النصية والإشعارات</a:t>
            </a:r>
            <a:endParaRPr lang="ar-SA" sz="1500" dirty="0"/>
          </a:p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33474F"/>
                </a:solidFill>
              </a:rPr>
              <a:t>رسوم بوابة الدفع وحسابات المتاجر</a:t>
            </a:r>
            <a:endParaRPr lang="ar-SA" sz="1500" dirty="0"/>
          </a:p>
          <a:p>
            <a:pPr rtl="1" algn="r" marL="342900" indent="-342900">
              <a:spcAft>
                <a:spcPts val="600"/>
              </a:spcAft>
              <a:buSzPct val="100000"/>
              <a:buChar char="•"/>
            </a:pPr>
            <a:r>
              <a:rPr lang="ar-SA" altLang="en-US" sz="1500" dirty="0">
                <a:solidFill>
                  <a:srgbClr val="33474F"/>
                </a:solidFill>
              </a:rPr>
              <a:t>المراقبة والنطاق والشهادات</a:t>
            </a:r>
            <a:endParaRPr lang="ar-SA" sz="1500" dirty="0"/>
          </a:p>
        </p:txBody>
      </p:sp>
      <p:sp>
        <p:nvSpPr>
          <p:cNvPr id="7" name="text-350"/>
          <p:cNvSpPr txBox="1"/>
          <p:nvPr/>
        </p:nvSpPr>
        <p:spPr>
          <a:xfrm>
            <a:off x="6530188" y="5257800"/>
            <a:ext cx="48385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300" dirty="0">
                <a:solidFill>
                  <a:srgbClr val="5D7079"/>
                </a:solidFill>
              </a:rPr>
              <a:t>تُدفع لمزودي الخدمات باسم العميل، وتُقدَّر بعد تحديد حجم الاستخدام.</a:t>
            </a:r>
            <a:endParaRPr lang="ar-SA" sz="1300" dirty="0"/>
          </a:p>
        </p:txBody>
      </p:sp>
      <p:sp>
        <p:nvSpPr>
          <p:cNvPr id="8" name="card-351"/>
          <p:cNvSpPr/>
          <p:nvPr/>
        </p:nvSpPr>
        <p:spPr>
          <a:xfrm>
            <a:off x="548640" y="1737360"/>
            <a:ext cx="5387188" cy="420624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 w="9525">
            <a:solidFill>
              <a:srgbClr val="E2E9EB"/>
            </a:solidFill>
            <a:prstDash val="solid"/>
          </a:ln>
        </p:spPr>
      </p:sp>
      <p:sp>
        <p:nvSpPr>
          <p:cNvPr id="9" name="text-352"/>
          <p:cNvSpPr txBox="1"/>
          <p:nvPr/>
        </p:nvSpPr>
        <p:spPr>
          <a:xfrm>
            <a:off x="822960" y="1920240"/>
            <a:ext cx="483854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800" b="1" dirty="0">
                <a:solidFill>
                  <a:schemeClr val="tx1"/>
                </a:solidFill>
              </a:rPr>
              <a:t>الدعم الفني والصيانة</a:t>
            </a:r>
            <a:endParaRPr lang="ar-SA" sz="1800" dirty="0"/>
          </a:p>
        </p:txBody>
      </p:sp>
      <p:sp>
        <p:nvSpPr>
          <p:cNvPr id="10" name="text-353"/>
          <p:cNvSpPr txBox="1"/>
          <p:nvPr/>
        </p:nvSpPr>
        <p:spPr>
          <a:xfrm>
            <a:off x="822960" y="2468880"/>
            <a:ext cx="48385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500" b="1" dirty="0">
                <a:solidFill>
                  <a:srgbClr val="33474F"/>
                </a:solidFill>
              </a:rPr>
              <a:t>فترة ضمان </a:t>
            </a:r>
            <a:r>
              <a:rPr lang="ar-SA" altLang="en-US" sz="1500" dirty="0">
                <a:solidFill>
                  <a:srgbClr val="33474F"/>
                </a:solidFill>
              </a:rPr>
              <a:t>لإصلاح العيوب بعد الإطلاق، ثم باقات اختيارية:</a:t>
            </a:r>
            <a:endParaRPr lang="ar-SA" sz="1500" dirty="0"/>
          </a:p>
        </p:txBody>
      </p:sp>
      <p:sp>
        <p:nvSpPr>
          <p:cNvPr id="11" name="tier-354"/>
          <p:cNvSpPr/>
          <p:nvPr/>
        </p:nvSpPr>
        <p:spPr>
          <a:xfrm>
            <a:off x="4518508" y="3154680"/>
            <a:ext cx="1143000" cy="384048"/>
          </a:xfrm>
          <a:prstGeom prst="roundRect">
            <a:avLst>
              <a:gd name="adj" fmla="val 50000"/>
            </a:avLst>
          </a:prstGeom>
          <a:solidFill>
            <a:srgbClr val="F3F6F7"/>
          </a:solidFill>
          <a:ln w="12700">
            <a:solidFill>
              <a:srgbClr val="F3F6F7"/>
            </a:solidFill>
            <a:prstDash val="solid"/>
          </a:ln>
        </p:spPr>
      </p:sp>
      <p:sp>
        <p:nvSpPr>
          <p:cNvPr id="12" name="text-355"/>
          <p:cNvSpPr txBox="1"/>
          <p:nvPr/>
        </p:nvSpPr>
        <p:spPr>
          <a:xfrm>
            <a:off x="4518508" y="315468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33474F"/>
                </a:solidFill>
              </a:rPr>
              <a:t>أساسية</a:t>
            </a:r>
            <a:endParaRPr lang="ar-SA" sz="1300" dirty="0"/>
          </a:p>
        </p:txBody>
      </p:sp>
      <p:sp>
        <p:nvSpPr>
          <p:cNvPr id="13" name="text-356"/>
          <p:cNvSpPr txBox="1"/>
          <p:nvPr/>
        </p:nvSpPr>
        <p:spPr>
          <a:xfrm>
            <a:off x="822960" y="3154680"/>
            <a:ext cx="36955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33474F"/>
                </a:solidFill>
              </a:rPr>
              <a:t>إصلاح الأعطال والتحديثات الأمنية</a:t>
            </a:r>
            <a:endParaRPr lang="ar-SA" sz="1400" dirty="0"/>
          </a:p>
        </p:txBody>
      </p:sp>
      <p:sp>
        <p:nvSpPr>
          <p:cNvPr id="14" name="tier-357"/>
          <p:cNvSpPr/>
          <p:nvPr/>
        </p:nvSpPr>
        <p:spPr>
          <a:xfrm>
            <a:off x="4518508" y="3931920"/>
            <a:ext cx="1143000" cy="384048"/>
          </a:xfrm>
          <a:prstGeom prst="roundRect">
            <a:avLst>
              <a:gd name="adj" fmla="val 50000"/>
            </a:avLst>
          </a:prstGeom>
          <a:solidFill>
            <a:srgbClr val="EBF7F4"/>
          </a:solidFill>
          <a:ln w="12700">
            <a:solidFill>
              <a:srgbClr val="EBF7F4"/>
            </a:solidFill>
            <a:prstDash val="solid"/>
          </a:ln>
        </p:spPr>
      </p:sp>
      <p:sp>
        <p:nvSpPr>
          <p:cNvPr id="15" name="text-358"/>
          <p:cNvSpPr txBox="1"/>
          <p:nvPr/>
        </p:nvSpPr>
        <p:spPr>
          <a:xfrm>
            <a:off x="4518508" y="393192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12806F"/>
                </a:solidFill>
              </a:rPr>
              <a:t>قياسية</a:t>
            </a:r>
            <a:endParaRPr lang="ar-SA" sz="1300" dirty="0"/>
          </a:p>
        </p:txBody>
      </p:sp>
      <p:sp>
        <p:nvSpPr>
          <p:cNvPr id="16" name="text-359"/>
          <p:cNvSpPr txBox="1"/>
          <p:nvPr/>
        </p:nvSpPr>
        <p:spPr>
          <a:xfrm>
            <a:off x="822960" y="3931920"/>
            <a:ext cx="36955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33474F"/>
                </a:solidFill>
              </a:rPr>
              <a:t>+ توافق إصدارات </a:t>
            </a:r>
            <a:r>
              <a:rPr lang="en-US" altLang="en-US" sz="1400" dirty="0">
                <a:solidFill>
                  <a:srgbClr val="33474F"/>
                </a:solidFill>
              </a:rPr>
              <a:t>iOS/Android</a:t>
            </a:r>
            <a:r>
              <a:rPr lang="ar-SA" altLang="en-US" sz="1400" dirty="0">
                <a:solidFill>
                  <a:srgbClr val="33474F"/>
                </a:solidFill>
              </a:rPr>
              <a:t> ومراقبة استباقية</a:t>
            </a:r>
            <a:endParaRPr lang="ar-SA" sz="1400" dirty="0"/>
          </a:p>
        </p:txBody>
      </p:sp>
      <p:sp>
        <p:nvSpPr>
          <p:cNvPr id="17" name="tier-360"/>
          <p:cNvSpPr/>
          <p:nvPr/>
        </p:nvSpPr>
        <p:spPr>
          <a:xfrm>
            <a:off x="4518508" y="4709160"/>
            <a:ext cx="1143000" cy="384048"/>
          </a:xfrm>
          <a:prstGeom prst="roundRect">
            <a:avLst>
              <a:gd name="adj" fmla="val 50000"/>
            </a:avLst>
          </a:prstGeom>
          <a:solidFill>
            <a:srgbClr val="F1ECFC"/>
          </a:solidFill>
          <a:ln w="12700">
            <a:solidFill>
              <a:srgbClr val="F1ECFC"/>
            </a:solidFill>
            <a:prstDash val="solid"/>
          </a:ln>
        </p:spPr>
      </p:sp>
      <p:sp>
        <p:nvSpPr>
          <p:cNvPr id="18" name="text-361"/>
          <p:cNvSpPr txBox="1"/>
          <p:nvPr/>
        </p:nvSpPr>
        <p:spPr>
          <a:xfrm>
            <a:off x="4518508" y="4709160"/>
            <a:ext cx="1143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ctr" indent="0" marL="0">
              <a:buNone/>
            </a:pPr>
            <a:r>
              <a:rPr lang="ar-SA" altLang="en-US" sz="1300" b="1" dirty="0">
                <a:solidFill>
                  <a:srgbClr val="6A45C2"/>
                </a:solidFill>
              </a:rPr>
              <a:t>متقدمة</a:t>
            </a:r>
            <a:endParaRPr lang="ar-SA" sz="1300" dirty="0"/>
          </a:p>
        </p:txBody>
      </p:sp>
      <p:sp>
        <p:nvSpPr>
          <p:cNvPr id="19" name="text-362"/>
          <p:cNvSpPr txBox="1"/>
          <p:nvPr/>
        </p:nvSpPr>
        <p:spPr>
          <a:xfrm>
            <a:off x="822960" y="4709160"/>
            <a:ext cx="36955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33474F"/>
                </a:solidFill>
              </a:rPr>
              <a:t>+ ساعات تطوير وتحديث قاعدة المعرفة</a:t>
            </a:r>
            <a:endParaRPr lang="ar-SA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548640" y="640080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A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-363"/>
          <p:cNvSpPr txBox="1"/>
          <p:nvPr/>
        </p:nvSpPr>
        <p:spPr>
          <a:xfrm>
            <a:off x="548640" y="7315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600" b="1" dirty="0">
                <a:solidFill>
                  <a:srgbClr val="8FE3D3"/>
                </a:solidFill>
              </a:rPr>
              <a:t>الخطوات التالية</a:t>
            </a:r>
            <a:endParaRPr lang="ar-SA" sz="1600" dirty="0"/>
          </a:p>
        </p:txBody>
      </p:sp>
      <p:sp>
        <p:nvSpPr>
          <p:cNvPr id="3" name="text-364"/>
          <p:cNvSpPr txBox="1"/>
          <p:nvPr/>
        </p:nvSpPr>
        <p:spPr>
          <a:xfrm>
            <a:off x="548640" y="114300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rtl="1" algn="r" indent="0" marL="0">
              <a:buNone/>
            </a:pPr>
            <a:r>
              <a:rPr lang="ar-SA" altLang="en-US" sz="3800" b="1" dirty="0">
                <a:solidFill>
                  <a:srgbClr val="FFFFFF"/>
                </a:solidFill>
              </a:rPr>
              <a:t>من النموذج إلى المنتج</a:t>
            </a:r>
            <a:endParaRPr lang="ar-SA" sz="3800" dirty="0"/>
          </a:p>
        </p:txBody>
      </p:sp>
      <p:sp>
        <p:nvSpPr>
          <p:cNvPr id="4" name="card-365"/>
          <p:cNvSpPr/>
          <p:nvPr/>
        </p:nvSpPr>
        <p:spPr>
          <a:xfrm>
            <a:off x="9040901" y="2377440"/>
            <a:ext cx="2602154" cy="2468880"/>
          </a:xfrm>
          <a:prstGeom prst="roundRect">
            <a:avLst>
              <a:gd name="adj" fmla="val 5185"/>
            </a:avLst>
          </a:prstGeom>
          <a:solidFill>
            <a:srgbClr val="0F3D4C"/>
          </a:solidFill>
          <a:ln w="9525">
            <a:solidFill>
              <a:srgbClr val="2A5563"/>
            </a:solidFill>
            <a:prstDash val="solid"/>
          </a:ln>
        </p:spPr>
      </p:sp>
      <p:sp>
        <p:nvSpPr>
          <p:cNvPr id="5" name="text-366"/>
          <p:cNvSpPr txBox="1"/>
          <p:nvPr/>
        </p:nvSpPr>
        <p:spPr>
          <a:xfrm>
            <a:off x="9269501" y="256032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4000" b="1" dirty="0">
                <a:solidFill>
                  <a:srgbClr val="8FE3D3"/>
                </a:solidFill>
              </a:rPr>
              <a:t>1</a:t>
            </a:r>
            <a:endParaRPr lang="ar-SA" sz="4000" dirty="0"/>
          </a:p>
        </p:txBody>
      </p:sp>
      <p:sp>
        <p:nvSpPr>
          <p:cNvPr id="6" name="text-367"/>
          <p:cNvSpPr txBox="1"/>
          <p:nvPr/>
        </p:nvSpPr>
        <p:spPr>
          <a:xfrm>
            <a:off x="9269501" y="3337560"/>
            <a:ext cx="2144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FFFFFF"/>
                </a:solidFill>
              </a:rPr>
              <a:t>التجربة والملاحظات</a:t>
            </a:r>
            <a:endParaRPr lang="ar-SA" sz="1700" dirty="0"/>
          </a:p>
        </p:txBody>
      </p:sp>
      <p:sp>
        <p:nvSpPr>
          <p:cNvPr id="7" name="text-368"/>
          <p:cNvSpPr txBox="1"/>
          <p:nvPr/>
        </p:nvSpPr>
        <p:spPr>
          <a:xfrm>
            <a:off x="9269501" y="379476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B7CFD5"/>
                </a:solidFill>
              </a:rPr>
              <a:t>تجربة النموذج ومشاركته مع المحامين وتجميع الملاحظات.</a:t>
            </a:r>
            <a:endParaRPr lang="ar-SA" sz="1400" dirty="0"/>
          </a:p>
        </p:txBody>
      </p:sp>
      <p:sp>
        <p:nvSpPr>
          <p:cNvPr id="8" name="card-369"/>
          <p:cNvSpPr/>
          <p:nvPr/>
        </p:nvSpPr>
        <p:spPr>
          <a:xfrm>
            <a:off x="6210148" y="2377440"/>
            <a:ext cx="2602154" cy="2468880"/>
          </a:xfrm>
          <a:prstGeom prst="roundRect">
            <a:avLst>
              <a:gd name="adj" fmla="val 5185"/>
            </a:avLst>
          </a:prstGeom>
          <a:solidFill>
            <a:srgbClr val="0F3D4C"/>
          </a:solidFill>
          <a:ln w="9525">
            <a:solidFill>
              <a:srgbClr val="2A5563"/>
            </a:solidFill>
            <a:prstDash val="solid"/>
          </a:ln>
        </p:spPr>
      </p:sp>
      <p:sp>
        <p:nvSpPr>
          <p:cNvPr id="9" name="text-370"/>
          <p:cNvSpPr txBox="1"/>
          <p:nvPr/>
        </p:nvSpPr>
        <p:spPr>
          <a:xfrm>
            <a:off x="6438748" y="256032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4000" b="1" dirty="0">
                <a:solidFill>
                  <a:srgbClr val="8FE3D3"/>
                </a:solidFill>
              </a:rPr>
              <a:t>2</a:t>
            </a:r>
            <a:endParaRPr lang="ar-SA" sz="4000" dirty="0"/>
          </a:p>
        </p:txBody>
      </p:sp>
      <p:sp>
        <p:nvSpPr>
          <p:cNvPr id="10" name="text-371"/>
          <p:cNvSpPr txBox="1"/>
          <p:nvPr/>
        </p:nvSpPr>
        <p:spPr>
          <a:xfrm>
            <a:off x="6438748" y="3337560"/>
            <a:ext cx="2144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FFFFFF"/>
                </a:solidFill>
              </a:rPr>
              <a:t>جولتا تعديل</a:t>
            </a:r>
            <a:endParaRPr lang="ar-SA" sz="1700" dirty="0"/>
          </a:p>
        </p:txBody>
      </p:sp>
      <p:sp>
        <p:nvSpPr>
          <p:cNvPr id="11" name="text-372"/>
          <p:cNvSpPr txBox="1"/>
          <p:nvPr/>
        </p:nvSpPr>
        <p:spPr>
          <a:xfrm>
            <a:off x="6438748" y="379476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B7CFD5"/>
                </a:solidFill>
              </a:rPr>
              <a:t>تنفيذ الملاحظات على التصميمات والمسارات والوثائق.</a:t>
            </a:r>
            <a:endParaRPr lang="ar-SA" sz="1400" dirty="0"/>
          </a:p>
        </p:txBody>
      </p:sp>
      <p:sp>
        <p:nvSpPr>
          <p:cNvPr id="12" name="card-373"/>
          <p:cNvSpPr/>
          <p:nvPr/>
        </p:nvSpPr>
        <p:spPr>
          <a:xfrm>
            <a:off x="3379394" y="2377440"/>
            <a:ext cx="2602154" cy="2468880"/>
          </a:xfrm>
          <a:prstGeom prst="roundRect">
            <a:avLst>
              <a:gd name="adj" fmla="val 5185"/>
            </a:avLst>
          </a:prstGeom>
          <a:solidFill>
            <a:srgbClr val="0F3D4C"/>
          </a:solidFill>
          <a:ln w="9525">
            <a:solidFill>
              <a:srgbClr val="2A5563"/>
            </a:solidFill>
            <a:prstDash val="solid"/>
          </a:ln>
        </p:spPr>
      </p:sp>
      <p:sp>
        <p:nvSpPr>
          <p:cNvPr id="13" name="text-374"/>
          <p:cNvSpPr txBox="1"/>
          <p:nvPr/>
        </p:nvSpPr>
        <p:spPr>
          <a:xfrm>
            <a:off x="3607994" y="256032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4000" b="1" dirty="0">
                <a:solidFill>
                  <a:srgbClr val="8FE3D3"/>
                </a:solidFill>
              </a:rPr>
              <a:t>3</a:t>
            </a:r>
            <a:endParaRPr lang="ar-SA" sz="4000" dirty="0"/>
          </a:p>
        </p:txBody>
      </p:sp>
      <p:sp>
        <p:nvSpPr>
          <p:cNvPr id="14" name="text-375"/>
          <p:cNvSpPr txBox="1"/>
          <p:nvPr/>
        </p:nvSpPr>
        <p:spPr>
          <a:xfrm>
            <a:off x="3607994" y="3337560"/>
            <a:ext cx="2144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FFFFFF"/>
                </a:solidFill>
              </a:rPr>
              <a:t>اعتماد المرحلة الأولى</a:t>
            </a:r>
            <a:endParaRPr lang="ar-SA" sz="1700" dirty="0"/>
          </a:p>
        </p:txBody>
      </p:sp>
      <p:sp>
        <p:nvSpPr>
          <p:cNvPr id="15" name="text-376"/>
          <p:cNvSpPr txBox="1"/>
          <p:nvPr/>
        </p:nvSpPr>
        <p:spPr>
          <a:xfrm>
            <a:off x="3607994" y="379476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B7CFD5"/>
                </a:solidFill>
              </a:rPr>
              <a:t>توقيع نموذج الاعتماد وتثبيت النطاق.</a:t>
            </a:r>
            <a:endParaRPr lang="ar-SA" sz="1400" dirty="0"/>
          </a:p>
        </p:txBody>
      </p:sp>
      <p:sp>
        <p:nvSpPr>
          <p:cNvPr id="16" name="card-377"/>
          <p:cNvSpPr/>
          <p:nvPr/>
        </p:nvSpPr>
        <p:spPr>
          <a:xfrm>
            <a:off x="548640" y="2377440"/>
            <a:ext cx="2602154" cy="2468880"/>
          </a:xfrm>
          <a:prstGeom prst="roundRect">
            <a:avLst>
              <a:gd name="adj" fmla="val 5185"/>
            </a:avLst>
          </a:prstGeom>
          <a:solidFill>
            <a:srgbClr val="0F3D4C"/>
          </a:solidFill>
          <a:ln w="9525">
            <a:solidFill>
              <a:srgbClr val="2A5563"/>
            </a:solidFill>
            <a:prstDash val="solid"/>
          </a:ln>
        </p:spPr>
      </p:sp>
      <p:sp>
        <p:nvSpPr>
          <p:cNvPr id="17" name="text-378"/>
          <p:cNvSpPr txBox="1"/>
          <p:nvPr/>
        </p:nvSpPr>
        <p:spPr>
          <a:xfrm>
            <a:off x="777240" y="2560320"/>
            <a:ext cx="214495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4000" b="1" dirty="0">
                <a:solidFill>
                  <a:srgbClr val="8FE3D3"/>
                </a:solidFill>
              </a:rPr>
              <a:t>4</a:t>
            </a:r>
            <a:endParaRPr lang="ar-SA" sz="4000" dirty="0"/>
          </a:p>
        </p:txBody>
      </p:sp>
      <p:sp>
        <p:nvSpPr>
          <p:cNvPr id="18" name="text-379"/>
          <p:cNvSpPr txBox="1"/>
          <p:nvPr/>
        </p:nvSpPr>
        <p:spPr>
          <a:xfrm>
            <a:off x="777240" y="3337560"/>
            <a:ext cx="214495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700" b="1" dirty="0">
                <a:solidFill>
                  <a:srgbClr val="FFFFFF"/>
                </a:solidFill>
              </a:rPr>
              <a:t>اتفاق المرحلة الثانية</a:t>
            </a:r>
            <a:endParaRPr lang="ar-SA" sz="1700" dirty="0"/>
          </a:p>
        </p:txBody>
      </p:sp>
      <p:sp>
        <p:nvSpPr>
          <p:cNvPr id="19" name="text-380"/>
          <p:cNvSpPr txBox="1"/>
          <p:nvPr/>
        </p:nvSpPr>
        <p:spPr>
          <a:xfrm>
            <a:off x="777240" y="3794760"/>
            <a:ext cx="214495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B7CFD5"/>
                </a:solidFill>
              </a:rPr>
              <a:t>السعر النهائي والدفعات، ثم التنفيذ والتسليم خلال 3 أسابيع.</a:t>
            </a:r>
            <a:endParaRPr lang="ar-SA" sz="1400" dirty="0"/>
          </a:p>
        </p:txBody>
      </p:sp>
      <p:sp>
        <p:nvSpPr>
          <p:cNvPr id="20" name="text-381"/>
          <p:cNvSpPr txBox="1"/>
          <p:nvPr/>
        </p:nvSpPr>
        <p:spPr>
          <a:xfrm>
            <a:off x="548640" y="539496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500" dirty="0">
                <a:solidFill>
                  <a:srgbClr val="8FE3D3"/>
                </a:solidFill>
              </a:rPr>
              <a:t>Abdelrahman Shrief Ali</a:t>
            </a:r>
            <a:r>
              <a:rPr lang="en-US" altLang="en-US" sz="1500" dirty="0">
                <a:solidFill>
                  <a:srgbClr val="8FE3D3"/>
                </a:solidFill>
              </a:rPr>
              <a:t>   ·   </a:t>
            </a:r>
            <a:r>
              <a:rPr lang="en-US" altLang="en-US" sz="1500" dirty="0">
                <a:solidFill>
                  <a:srgbClr val="8FE3D3"/>
                </a:solidFill>
              </a:rPr>
              <a:t>dev.abdo.shrief@gmail.com</a:t>
            </a:r>
            <a:r>
              <a:rPr lang="en-US" altLang="en-US" sz="1500" dirty="0">
                <a:solidFill>
                  <a:srgbClr val="8FE3D3"/>
                </a:solidFill>
              </a:rPr>
              <a:t> · +201555440882</a:t>
            </a:r>
            <a:endParaRPr lang="ar-SA" sz="1500" dirty="0"/>
          </a:p>
        </p:txBody>
      </p:sp>
      <p:sp>
        <p:nvSpPr>
          <p:cNvPr id="21" name="Text 0"/>
          <p:cNvSpPr/>
          <p:nvPr>
            <p:ph idx="100"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ar-SA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ntLegal">
  <a:themeElements>
    <a:clrScheme name="DentLegal">
      <a:dk1>
        <a:srgbClr val="10242C"/>
      </a:dk1>
      <a:lt1>
        <a:srgbClr val="FFFFFF"/>
      </a:lt1>
      <a:dk2>
        <a:srgbClr val="0A2E3B"/>
      </a:dk2>
      <a:lt2>
        <a:srgbClr val="EBF7F4"/>
      </a:lt2>
      <a:accent1>
        <a:srgbClr val="12806F"/>
      </a:accent1>
      <a:accent2>
        <a:srgbClr val="B8924F"/>
      </a:accent2>
      <a:accent3>
        <a:srgbClr val="6A45C2"/>
      </a:accent3>
      <a:accent4>
        <a:srgbClr val="16505F"/>
      </a:accent4>
      <a:accent5>
        <a:srgbClr val="2459C9"/>
      </a:accent5>
      <a:accent6>
        <a:srgbClr val="C43C3C"/>
      </a:accent6>
      <a:hlink>
        <a:srgbClr val="0D6B5D"/>
      </a:hlink>
      <a:folHlink>
        <a:srgbClr val="6A45C2"/>
      </a:folHlink>
    </a:clrScheme>
    <a:fontScheme name="DentLegal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DentLegal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DentLegal — العرض التقديمي</dc:title>
  <dc:subject>فكرة المنتج والمرحلة الأولى والمرحلة الثانية</dc:subject>
  <dc:creator>Abdelrahman Shrief Ali</dc:creator>
  <cp:lastModifiedBy>Abdelrahman Shrief Ali</cp:lastModifiedBy>
  <cp:revision>1</cp:revision>
  <dcterms:created xsi:type="dcterms:W3CDTF">2026-10-24T12:21:07Z</dcterms:created>
  <dcterms:modified xsi:type="dcterms:W3CDTF">2026-10-24T12:21:07Z</dcterms:modified>
</cp:coreProperties>
</file>